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25"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18" r:id="rId55"/>
    <p:sldId id="315" r:id="rId56"/>
    <p:sldId id="316" r:id="rId57"/>
    <p:sldId id="319" r:id="rId58"/>
    <p:sldId id="320" r:id="rId59"/>
    <p:sldId id="321" r:id="rId60"/>
    <p:sldId id="322" r:id="rId61"/>
    <p:sldId id="323" r:id="rId62"/>
    <p:sldId id="324" r:id="rId63"/>
    <p:sldId id="317" r:id="rId64"/>
    <p:sldId id="314" r:id="rId65"/>
    <p:sldId id="308" r:id="rId66"/>
    <p:sldId id="309" r:id="rId67"/>
    <p:sldId id="310" r:id="rId68"/>
    <p:sldId id="311" r:id="rId69"/>
    <p:sldId id="312" r:id="rId70"/>
    <p:sldId id="313" r:id="rId71"/>
  </p:sldIdLst>
  <p:sldSz cx="18288000" cy="10287000"/>
  <p:notesSz cx="6858000" cy="9144000"/>
  <p:embeddedFontLst>
    <p:embeddedFont>
      <p:font typeface="Arcane" panose="020B0604020202020204" charset="-128"/>
      <p:regular r:id="rId72"/>
    </p:embeddedFont>
    <p:embeddedFont>
      <p:font typeface="Arimo" panose="020B0604020202020204" charset="0"/>
      <p:regular r:id="rId73"/>
    </p:embeddedFont>
    <p:embeddedFont>
      <p:font typeface="Buffalo" panose="020B0604020202020204" charset="0"/>
      <p:regular r:id="rId74"/>
    </p:embeddedFont>
    <p:embeddedFont>
      <p:font typeface="Canva Sans" panose="020B0604020202020204" charset="0"/>
      <p:regular r:id="rId75"/>
    </p:embeddedFont>
    <p:embeddedFont>
      <p:font typeface="Canva Sans Bold" panose="020B0604020202020204" charset="0"/>
      <p:regular r:id="rId76"/>
    </p:embeddedFont>
    <p:embeddedFont>
      <p:font typeface="Canva Sans Bold Italics" panose="020B0604020202020204" charset="0"/>
      <p:regular r:id="rId77"/>
    </p:embeddedFont>
    <p:embeddedFont>
      <p:font typeface="Kollektif Bold" panose="020B0604020202020204" charset="0"/>
      <p:regular r:id="rId78"/>
    </p:embeddedFont>
    <p:embeddedFont>
      <p:font typeface="Public Sans Bold" panose="020B0604020202020204" charset="0"/>
      <p:regular r:id="rId79"/>
    </p:embeddedFont>
    <p:embeddedFont>
      <p:font typeface="Roboto Bold"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55" d="100"/>
          <a:sy n="55" d="100"/>
        </p:scale>
        <p:origin x="6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0886302" y="0"/>
            <a:ext cx="8681329" cy="10784260"/>
          </a:xfrm>
          <a:custGeom>
            <a:avLst/>
            <a:gdLst/>
            <a:ahLst/>
            <a:cxnLst/>
            <a:rect l="l" t="t" r="r" b="b"/>
            <a:pathLst>
              <a:path w="8681329" h="10784260">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32151" y="1628292"/>
            <a:ext cx="12805918" cy="6681933"/>
          </a:xfrm>
          <a:prstGeom prst="rect">
            <a:avLst/>
          </a:prstGeom>
        </p:spPr>
        <p:txBody>
          <a:bodyPr lIns="0" tIns="0" rIns="0" bIns="0" rtlCol="0" anchor="t">
            <a:spAutoFit/>
          </a:bodyPr>
          <a:lstStyle/>
          <a:p>
            <a:pPr algn="l">
              <a:lnSpc>
                <a:spcPts val="17427"/>
              </a:lnSpc>
            </a:pPr>
            <a:r>
              <a:rPr lang="en-US" sz="15842" spc="1695">
                <a:solidFill>
                  <a:srgbClr val="FFFFFF"/>
                </a:solidFill>
                <a:latin typeface="Public Sans Bold"/>
                <a:ea typeface="Public Sans Bold"/>
                <a:cs typeface="Public Sans Bold"/>
                <a:sym typeface="Public Sans Bold"/>
              </a:rPr>
              <a:t> GIT</a:t>
            </a:r>
          </a:p>
          <a:p>
            <a:pPr algn="l">
              <a:lnSpc>
                <a:spcPts val="17427"/>
              </a:lnSpc>
            </a:pPr>
            <a:r>
              <a:rPr lang="en-US" sz="15842" spc="1695">
                <a:solidFill>
                  <a:srgbClr val="FFFFFF"/>
                </a:solidFill>
                <a:latin typeface="Public Sans Bold"/>
                <a:ea typeface="Public Sans Bold"/>
                <a:cs typeface="Public Sans Bold"/>
                <a:sym typeface="Public Sans Bold"/>
              </a:rPr>
              <a:t> AND     GITHUB</a:t>
            </a:r>
          </a:p>
        </p:txBody>
      </p:sp>
      <p:sp>
        <p:nvSpPr>
          <p:cNvPr id="4" name="Freeform 4"/>
          <p:cNvSpPr/>
          <p:nvPr/>
        </p:nvSpPr>
        <p:spPr>
          <a:xfrm>
            <a:off x="367753" y="8165090"/>
            <a:ext cx="12280662" cy="290270"/>
          </a:xfrm>
          <a:custGeom>
            <a:avLst/>
            <a:gdLst/>
            <a:ahLst/>
            <a:cxnLst/>
            <a:rect l="l" t="t" r="r" b="b"/>
            <a:pathLst>
              <a:path w="12280662" h="290270">
                <a:moveTo>
                  <a:pt x="0" y="0"/>
                </a:moveTo>
                <a:lnTo>
                  <a:pt x="12280663" y="0"/>
                </a:lnTo>
                <a:lnTo>
                  <a:pt x="12280663" y="290270"/>
                </a:lnTo>
                <a:lnTo>
                  <a:pt x="0" y="290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78252" y="8920632"/>
            <a:ext cx="300896" cy="300896"/>
          </a:xfrm>
          <a:custGeom>
            <a:avLst/>
            <a:gdLst/>
            <a:ahLst/>
            <a:cxnLst/>
            <a:rect l="l" t="t" r="r" b="b"/>
            <a:pathLst>
              <a:path w="300896" h="300896">
                <a:moveTo>
                  <a:pt x="0" y="0"/>
                </a:moveTo>
                <a:lnTo>
                  <a:pt x="300896" y="0"/>
                </a:lnTo>
                <a:lnTo>
                  <a:pt x="300896"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309417" y="1681786"/>
            <a:ext cx="1964401" cy="1964401"/>
          </a:xfrm>
          <a:custGeom>
            <a:avLst/>
            <a:gdLst/>
            <a:ahLst/>
            <a:cxnLst/>
            <a:rect l="l" t="t" r="r" b="b"/>
            <a:pathLst>
              <a:path w="1964401" h="1964401">
                <a:moveTo>
                  <a:pt x="0" y="0"/>
                </a:moveTo>
                <a:lnTo>
                  <a:pt x="1964401" y="0"/>
                </a:lnTo>
                <a:lnTo>
                  <a:pt x="1964401" y="1964401"/>
                </a:lnTo>
                <a:lnTo>
                  <a:pt x="0" y="1964401"/>
                </a:lnTo>
                <a:lnTo>
                  <a:pt x="0" y="0"/>
                </a:lnTo>
                <a:close/>
              </a:path>
            </a:pathLst>
          </a:custGeom>
          <a:blipFill>
            <a:blip r:embed="rId8"/>
            <a:stretch>
              <a:fillRect/>
            </a:stretch>
          </a:blipFill>
        </p:spPr>
      </p:sp>
      <p:sp>
        <p:nvSpPr>
          <p:cNvPr id="7" name="Freeform 7"/>
          <p:cNvSpPr/>
          <p:nvPr/>
        </p:nvSpPr>
        <p:spPr>
          <a:xfrm>
            <a:off x="9622622" y="5392130"/>
            <a:ext cx="2527360" cy="2632667"/>
          </a:xfrm>
          <a:custGeom>
            <a:avLst/>
            <a:gdLst/>
            <a:ahLst/>
            <a:cxnLst/>
            <a:rect l="l" t="t" r="r" b="b"/>
            <a:pathLst>
              <a:path w="2527360" h="2632667">
                <a:moveTo>
                  <a:pt x="0" y="0"/>
                </a:moveTo>
                <a:lnTo>
                  <a:pt x="2527360" y="0"/>
                </a:lnTo>
                <a:lnTo>
                  <a:pt x="2527360" y="2632667"/>
                </a:lnTo>
                <a:lnTo>
                  <a:pt x="0" y="263266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TextBox 8"/>
          <p:cNvSpPr txBox="1"/>
          <p:nvPr/>
        </p:nvSpPr>
        <p:spPr>
          <a:xfrm>
            <a:off x="1508701" y="8892057"/>
            <a:ext cx="9565833" cy="403015"/>
          </a:xfrm>
          <a:prstGeom prst="rect">
            <a:avLst/>
          </a:prstGeom>
        </p:spPr>
        <p:txBody>
          <a:bodyPr lIns="0" tIns="0" rIns="0" bIns="0" rtlCol="0" anchor="t">
            <a:spAutoFit/>
          </a:bodyPr>
          <a:lstStyle/>
          <a:p>
            <a:pPr algn="l">
              <a:lnSpc>
                <a:spcPts val="2736"/>
              </a:lnSpc>
            </a:pPr>
            <a:r>
              <a:rPr lang="en-US" sz="2487" spc="1236">
                <a:solidFill>
                  <a:srgbClr val="FFFFFF"/>
                </a:solidFill>
                <a:latin typeface="Kollektif Bold"/>
                <a:ea typeface="Kollektif Bold"/>
                <a:cs typeface="Kollektif Bold"/>
                <a:sym typeface="Kollektif Bold"/>
              </a:rPr>
              <a:t>PRESENTED BY:RAJAN BHANDARI</a:t>
            </a:r>
          </a:p>
        </p:txBody>
      </p:sp>
      <p:sp>
        <p:nvSpPr>
          <p:cNvPr id="9" name="TextBox 9"/>
          <p:cNvSpPr txBox="1"/>
          <p:nvPr/>
        </p:nvSpPr>
        <p:spPr>
          <a:xfrm>
            <a:off x="13638618" y="236505"/>
            <a:ext cx="4280584" cy="307777"/>
          </a:xfrm>
          <a:prstGeom prst="rect">
            <a:avLst/>
          </a:prstGeom>
        </p:spPr>
        <p:txBody>
          <a:bodyPr lIns="0" tIns="0" rIns="0" bIns="0" rtlCol="0" anchor="t">
            <a:spAutoFit/>
          </a:bodyPr>
          <a:lstStyle/>
          <a:p>
            <a:pPr algn="l">
              <a:lnSpc>
                <a:spcPts val="2419"/>
              </a:lnSpc>
            </a:pPr>
            <a:r>
              <a:rPr lang="en-US" sz="2199" spc="312" dirty="0">
                <a:solidFill>
                  <a:srgbClr val="FFFFFF"/>
                </a:solidFill>
                <a:latin typeface="Kollektif Bold"/>
                <a:ea typeface="Kollektif Bold"/>
                <a:cs typeface="Kollektif Bold"/>
                <a:sym typeface="Kollektif Bold"/>
              </a:rPr>
              <a:t>DATE: August 31, 2024 </a:t>
            </a:r>
          </a:p>
        </p:txBody>
      </p:sp>
      <p:sp>
        <p:nvSpPr>
          <p:cNvPr id="10" name="TextBox 10"/>
          <p:cNvSpPr txBox="1"/>
          <p:nvPr/>
        </p:nvSpPr>
        <p:spPr>
          <a:xfrm>
            <a:off x="1508701" y="654970"/>
            <a:ext cx="4029482" cy="740299"/>
          </a:xfrm>
          <a:prstGeom prst="rect">
            <a:avLst/>
          </a:prstGeom>
        </p:spPr>
        <p:txBody>
          <a:bodyPr lIns="0" tIns="0" rIns="0" bIns="0" rtlCol="0" anchor="t">
            <a:spAutoFit/>
          </a:bodyPr>
          <a:lstStyle/>
          <a:p>
            <a:pPr algn="ctr">
              <a:lnSpc>
                <a:spcPts val="5782"/>
              </a:lnSpc>
              <a:spcBef>
                <a:spcPct val="0"/>
              </a:spcBef>
            </a:pPr>
            <a:r>
              <a:rPr lang="en-US" sz="5256" spc="562">
                <a:solidFill>
                  <a:srgbClr val="FFFF00"/>
                </a:solidFill>
                <a:latin typeface="Buffalo"/>
                <a:ea typeface="Buffalo"/>
                <a:cs typeface="Buffalo"/>
                <a:sym typeface="Buffalo"/>
              </a:rPr>
              <a:t>A SESSION 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616700" y="533400"/>
            <a:ext cx="5054600"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What is Git?</a:t>
            </a:r>
          </a:p>
        </p:txBody>
      </p:sp>
      <p:sp>
        <p:nvSpPr>
          <p:cNvPr id="7" name="TextBox 7"/>
          <p:cNvSpPr txBox="1"/>
          <p:nvPr/>
        </p:nvSpPr>
        <p:spPr>
          <a:xfrm>
            <a:off x="528943" y="2023231"/>
            <a:ext cx="15752111" cy="7676717"/>
          </a:xfrm>
          <a:prstGeom prst="rect">
            <a:avLst/>
          </a:prstGeom>
        </p:spPr>
        <p:txBody>
          <a:bodyPr lIns="0" tIns="0" rIns="0" bIns="0" rtlCol="0" anchor="t">
            <a:spAutoFit/>
          </a:bodyPr>
          <a:lstStyle/>
          <a:p>
            <a:pPr>
              <a:lnSpc>
                <a:spcPts val="6710"/>
              </a:lnSpc>
            </a:pPr>
            <a:r>
              <a:rPr lang="en-US" sz="4793" dirty="0">
                <a:solidFill>
                  <a:srgbClr val="FFFFFF"/>
                </a:solidFill>
                <a:latin typeface="Canva Sans"/>
                <a:ea typeface="Canva Sans"/>
                <a:cs typeface="Canva Sans"/>
                <a:sym typeface="Canva Sans"/>
              </a:rPr>
              <a:t>A tool that helps you </a:t>
            </a:r>
            <a:r>
              <a:rPr lang="en-US" sz="4793" dirty="0">
                <a:solidFill>
                  <a:srgbClr val="FF0000"/>
                </a:solidFill>
                <a:latin typeface="Canva Sans"/>
                <a:ea typeface="Canva Sans"/>
                <a:cs typeface="Canva Sans"/>
                <a:sym typeface="Canva Sans"/>
              </a:rPr>
              <a:t>track changes in your </a:t>
            </a:r>
          </a:p>
          <a:p>
            <a:pPr>
              <a:lnSpc>
                <a:spcPts val="6710"/>
              </a:lnSpc>
            </a:pPr>
            <a:r>
              <a:rPr lang="en-US" sz="4793" dirty="0">
                <a:solidFill>
                  <a:srgbClr val="FF0000"/>
                </a:solidFill>
                <a:latin typeface="Canva Sans"/>
                <a:ea typeface="Canva Sans"/>
                <a:cs typeface="Canva Sans"/>
                <a:sym typeface="Canva Sans"/>
              </a:rPr>
              <a:t>code</a:t>
            </a:r>
            <a:r>
              <a:rPr lang="en-US" sz="4793" dirty="0">
                <a:solidFill>
                  <a:srgbClr val="FFFFFF"/>
                </a:solidFill>
                <a:latin typeface="Canva Sans"/>
                <a:ea typeface="Canva Sans"/>
                <a:cs typeface="Canva Sans"/>
                <a:sym typeface="Canva Sans"/>
              </a:rPr>
              <a:t>, allowing you to go back to previous versions.</a:t>
            </a:r>
          </a:p>
          <a:p>
            <a:pPr>
              <a:lnSpc>
                <a:spcPts val="6710"/>
              </a:lnSpc>
            </a:pPr>
            <a:endParaRPr lang="en-US" sz="4793" dirty="0">
              <a:solidFill>
                <a:srgbClr val="FFFFFF"/>
              </a:solidFill>
              <a:latin typeface="Canva Sans"/>
              <a:ea typeface="Canva Sans"/>
              <a:cs typeface="Canva Sans"/>
              <a:sym typeface="Canva Sans"/>
            </a:endParaRPr>
          </a:p>
          <a:p>
            <a:pPr marL="685800" indent="-685800">
              <a:lnSpc>
                <a:spcPts val="6710"/>
              </a:lnSpc>
              <a:buFont typeface="Arial" panose="020B0604020202020204" pitchFamily="34" charset="0"/>
              <a:buChar char="•"/>
            </a:pPr>
            <a:r>
              <a:rPr lang="en-US" sz="4793" dirty="0">
                <a:solidFill>
                  <a:srgbClr val="FFFFFF"/>
                </a:solidFill>
                <a:latin typeface="Canva Sans"/>
                <a:ea typeface="Canva Sans"/>
                <a:cs typeface="Canva Sans"/>
                <a:sym typeface="Canva Sans"/>
              </a:rPr>
              <a:t>Manages your code locally.</a:t>
            </a:r>
          </a:p>
          <a:p>
            <a:pPr marL="685800" indent="-685800">
              <a:lnSpc>
                <a:spcPts val="6710"/>
              </a:lnSpc>
              <a:buFont typeface="Arial" panose="020B0604020202020204" pitchFamily="34" charset="0"/>
              <a:buChar char="•"/>
            </a:pPr>
            <a:r>
              <a:rPr lang="en-US" sz="4793" dirty="0">
                <a:solidFill>
                  <a:srgbClr val="FFFFFF"/>
                </a:solidFill>
                <a:latin typeface="Canva Sans"/>
                <a:ea typeface="Canva Sans"/>
                <a:cs typeface="Canva Sans"/>
                <a:sym typeface="Canva Sans"/>
              </a:rPr>
              <a:t> It allows us to create different versions of your project.</a:t>
            </a:r>
          </a:p>
          <a:p>
            <a:pPr marL="685800" indent="-685800">
              <a:lnSpc>
                <a:spcPts val="6710"/>
              </a:lnSpc>
              <a:buFont typeface="Arial" panose="020B0604020202020204" pitchFamily="34" charset="0"/>
              <a:buChar char="•"/>
            </a:pPr>
            <a:r>
              <a:rPr lang="en-US" sz="4793" dirty="0">
                <a:solidFill>
                  <a:srgbClr val="FFFFFF"/>
                </a:solidFill>
                <a:latin typeface="Canva Sans"/>
                <a:ea typeface="Canva Sans"/>
                <a:cs typeface="Canva Sans"/>
                <a:sym typeface="Canva Sans"/>
              </a:rPr>
              <a:t>Allows us to go back to previous versions.</a:t>
            </a:r>
          </a:p>
          <a:p>
            <a:pPr marL="685800" indent="-685800">
              <a:lnSpc>
                <a:spcPts val="6710"/>
              </a:lnSpc>
              <a:buFont typeface="Arial" panose="020B0604020202020204" pitchFamily="34" charset="0"/>
              <a:buChar char="•"/>
            </a:pPr>
            <a:r>
              <a:rPr lang="en-US" sz="4793" dirty="0">
                <a:solidFill>
                  <a:srgbClr val="FFFFFF"/>
                </a:solidFill>
                <a:latin typeface="Canva Sans"/>
                <a:ea typeface="Canva Sans"/>
                <a:cs typeface="Canva Sans"/>
                <a:sym typeface="Canva Sans"/>
              </a:rPr>
              <a:t>Allows us to make checkpoints.</a:t>
            </a:r>
          </a:p>
          <a:p>
            <a:pPr>
              <a:lnSpc>
                <a:spcPts val="6710"/>
              </a:lnSpc>
            </a:pPr>
            <a:endParaRPr lang="en-US" sz="4793" dirty="0">
              <a:solidFill>
                <a:srgbClr val="FFFFFF"/>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507816" y="2040975"/>
            <a:ext cx="11272368" cy="7658626"/>
          </a:xfrm>
          <a:custGeom>
            <a:avLst/>
            <a:gdLst/>
            <a:ahLst/>
            <a:cxnLst/>
            <a:rect l="l" t="t" r="r" b="b"/>
            <a:pathLst>
              <a:path w="11272368" h="7658626">
                <a:moveTo>
                  <a:pt x="0" y="0"/>
                </a:moveTo>
                <a:lnTo>
                  <a:pt x="11272368" y="0"/>
                </a:lnTo>
                <a:lnTo>
                  <a:pt x="11272368" y="7658626"/>
                </a:lnTo>
                <a:lnTo>
                  <a:pt x="0" y="7658626"/>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2753859" y="533400"/>
            <a:ext cx="12780283"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Git -Three Stage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301082" y="-4298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165858" y="2240755"/>
            <a:ext cx="6855845"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What is GitHub?</a:t>
            </a:r>
          </a:p>
        </p:txBody>
      </p:sp>
      <p:sp>
        <p:nvSpPr>
          <p:cNvPr id="8" name="TextBox 8"/>
          <p:cNvSpPr txBox="1"/>
          <p:nvPr/>
        </p:nvSpPr>
        <p:spPr>
          <a:xfrm>
            <a:off x="1749319" y="3969385"/>
            <a:ext cx="14131636" cy="3024506"/>
          </a:xfrm>
          <a:prstGeom prst="rect">
            <a:avLst/>
          </a:prstGeom>
        </p:spPr>
        <p:txBody>
          <a:bodyPr lIns="0" tIns="0" rIns="0" bIns="0" rtlCol="0" anchor="t">
            <a:spAutoFit/>
          </a:bodyPr>
          <a:lstStyle/>
          <a:p>
            <a:pPr algn="ctr">
              <a:lnSpc>
                <a:spcPts val="6019"/>
              </a:lnSpc>
            </a:pPr>
            <a:r>
              <a:rPr lang="en-US" sz="4299">
                <a:solidFill>
                  <a:srgbClr val="FFFFFF"/>
                </a:solidFill>
                <a:latin typeface="Canva Sans"/>
                <a:ea typeface="Canva Sans"/>
                <a:cs typeface="Canva Sans"/>
                <a:sym typeface="Canva Sans"/>
              </a:rPr>
              <a:t>An online platform where you can store and share your Git projects, host your projects, making it easy to collaborate with others and manage your code in the 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310851" y="378186"/>
            <a:ext cx="3698971" cy="3698971"/>
          </a:xfrm>
          <a:custGeom>
            <a:avLst/>
            <a:gdLst/>
            <a:ahLst/>
            <a:cxnLst/>
            <a:rect l="l" t="t" r="r" b="b"/>
            <a:pathLst>
              <a:path w="3698971" h="3698971">
                <a:moveTo>
                  <a:pt x="0" y="0"/>
                </a:moveTo>
                <a:lnTo>
                  <a:pt x="3698971" y="0"/>
                </a:lnTo>
                <a:lnTo>
                  <a:pt x="3698971" y="3698971"/>
                </a:lnTo>
                <a:lnTo>
                  <a:pt x="0" y="3698971"/>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4579376" y="1102682"/>
            <a:ext cx="7718425"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Installation of Git:</a:t>
            </a:r>
          </a:p>
        </p:txBody>
      </p:sp>
      <p:sp>
        <p:nvSpPr>
          <p:cNvPr id="8" name="TextBox 8"/>
          <p:cNvSpPr txBox="1"/>
          <p:nvPr/>
        </p:nvSpPr>
        <p:spPr>
          <a:xfrm>
            <a:off x="1723453" y="2880533"/>
            <a:ext cx="14131636" cy="738506"/>
          </a:xfrm>
          <a:prstGeom prst="rect">
            <a:avLst/>
          </a:prstGeom>
        </p:spPr>
        <p:txBody>
          <a:bodyPr lIns="0" tIns="0" rIns="0" bIns="0" rtlCol="0" anchor="t">
            <a:spAutoFit/>
          </a:bodyPr>
          <a:lstStyle/>
          <a:p>
            <a:pPr algn="ctr">
              <a:lnSpc>
                <a:spcPts val="6019"/>
              </a:lnSpc>
            </a:pPr>
            <a:r>
              <a:rPr lang="en-US" sz="4299">
                <a:solidFill>
                  <a:srgbClr val="FFFF00"/>
                </a:solidFill>
                <a:latin typeface="Canva Sans"/>
                <a:ea typeface="Canva Sans"/>
                <a:cs typeface="Canva Sans"/>
                <a:sym typeface="Canva Sans"/>
              </a:rPr>
              <a:t>For Git = https://git-scm.com/downloads </a:t>
            </a:r>
          </a:p>
        </p:txBody>
      </p:sp>
      <p:sp>
        <p:nvSpPr>
          <p:cNvPr id="9" name="TextBox 9"/>
          <p:cNvSpPr txBox="1"/>
          <p:nvPr/>
        </p:nvSpPr>
        <p:spPr>
          <a:xfrm>
            <a:off x="1028700" y="4057189"/>
            <a:ext cx="14131636" cy="4235834"/>
          </a:xfrm>
          <a:prstGeom prst="rect">
            <a:avLst/>
          </a:prstGeom>
        </p:spPr>
        <p:txBody>
          <a:bodyPr lIns="0" tIns="0" rIns="0" bIns="0" rtlCol="0" anchor="t">
            <a:spAutoFit/>
          </a:bodyPr>
          <a:lstStyle/>
          <a:p>
            <a:pPr marL="928365" lvl="1" indent="-464182" algn="ctr">
              <a:lnSpc>
                <a:spcPts val="8556"/>
              </a:lnSpc>
              <a:buFont typeface="Arial"/>
              <a:buChar char="•"/>
            </a:pPr>
            <a:r>
              <a:rPr lang="en-US" sz="4299">
                <a:solidFill>
                  <a:srgbClr val="FFFFFF"/>
                </a:solidFill>
                <a:latin typeface="Canva Sans"/>
                <a:ea typeface="Canva Sans"/>
                <a:cs typeface="Canva Sans"/>
                <a:sym typeface="Canva Sans"/>
              </a:rPr>
              <a:t>Open command Prompt and type ”git”. </a:t>
            </a:r>
          </a:p>
          <a:p>
            <a:pPr marL="928365" lvl="1" indent="-464182" algn="ctr">
              <a:lnSpc>
                <a:spcPts val="8556"/>
              </a:lnSpc>
              <a:buFont typeface="Arial"/>
              <a:buChar char="•"/>
            </a:pPr>
            <a:r>
              <a:rPr lang="en-US" sz="4299">
                <a:solidFill>
                  <a:srgbClr val="FFFFFF"/>
                </a:solidFill>
                <a:latin typeface="Canva Sans"/>
                <a:ea typeface="Canva Sans"/>
                <a:cs typeface="Canva Sans"/>
                <a:sym typeface="Canva Sans"/>
              </a:rPr>
              <a:t>If success, you see a window with common Git Commands like:</a:t>
            </a:r>
          </a:p>
          <a:p>
            <a:pPr marL="928365" lvl="1" indent="-464182" algn="ctr">
              <a:lnSpc>
                <a:spcPts val="8556"/>
              </a:lnSpc>
              <a:buFont typeface="Arial"/>
              <a:buChar char="•"/>
            </a:pPr>
            <a:r>
              <a:rPr lang="en-US" sz="4299">
                <a:solidFill>
                  <a:srgbClr val="FFFFFF"/>
                </a:solidFill>
                <a:latin typeface="Canva Sans"/>
                <a:ea typeface="Canva Sans"/>
                <a:cs typeface="Canva Sans"/>
                <a:sym typeface="Canva Sans"/>
              </a:rPr>
              <a:t>usage, clone, init, add, mv, restore, rm etc.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665337" y="4044591"/>
            <a:ext cx="5546503" cy="5559740"/>
          </a:xfrm>
          <a:custGeom>
            <a:avLst/>
            <a:gdLst/>
            <a:ahLst/>
            <a:cxnLst/>
            <a:rect l="l" t="t" r="r" b="b"/>
            <a:pathLst>
              <a:path w="5546503" h="5559740">
                <a:moveTo>
                  <a:pt x="0" y="0"/>
                </a:moveTo>
                <a:lnTo>
                  <a:pt x="5546503" y="0"/>
                </a:lnTo>
                <a:lnTo>
                  <a:pt x="5546503" y="5559741"/>
                </a:lnTo>
                <a:lnTo>
                  <a:pt x="0" y="5559741"/>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3593652" y="1102682"/>
            <a:ext cx="9689874"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Installation of VScode:</a:t>
            </a:r>
          </a:p>
        </p:txBody>
      </p:sp>
      <p:sp>
        <p:nvSpPr>
          <p:cNvPr id="8" name="TextBox 8"/>
          <p:cNvSpPr txBox="1"/>
          <p:nvPr/>
        </p:nvSpPr>
        <p:spPr>
          <a:xfrm>
            <a:off x="1723453" y="2880533"/>
            <a:ext cx="14131636" cy="738506"/>
          </a:xfrm>
          <a:prstGeom prst="rect">
            <a:avLst/>
          </a:prstGeom>
        </p:spPr>
        <p:txBody>
          <a:bodyPr lIns="0" tIns="0" rIns="0" bIns="0" rtlCol="0" anchor="t">
            <a:spAutoFit/>
          </a:bodyPr>
          <a:lstStyle/>
          <a:p>
            <a:pPr algn="ctr">
              <a:lnSpc>
                <a:spcPts val="6019"/>
              </a:lnSpc>
            </a:pPr>
            <a:r>
              <a:rPr lang="en-US" sz="4299">
                <a:solidFill>
                  <a:srgbClr val="FFFF00"/>
                </a:solidFill>
                <a:latin typeface="Canva Sans"/>
                <a:ea typeface="Canva Sans"/>
                <a:cs typeface="Canva Sans"/>
                <a:sym typeface="Canva Sans"/>
              </a:rPr>
              <a:t>https://code.visualstudio.com/download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651754" y="1102682"/>
            <a:ext cx="11573669"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Recommended Extensions:</a:t>
            </a:r>
          </a:p>
        </p:txBody>
      </p:sp>
      <p:sp>
        <p:nvSpPr>
          <p:cNvPr id="7" name="TextBox 7"/>
          <p:cNvSpPr txBox="1"/>
          <p:nvPr/>
        </p:nvSpPr>
        <p:spPr>
          <a:xfrm>
            <a:off x="304800" y="3462287"/>
            <a:ext cx="16611600" cy="3165290"/>
          </a:xfrm>
          <a:prstGeom prst="rect">
            <a:avLst/>
          </a:prstGeom>
        </p:spPr>
        <p:txBody>
          <a:bodyPr wrap="square" lIns="0" tIns="0" rIns="0" bIns="0" rtlCol="0" anchor="t">
            <a:spAutoFit/>
          </a:bodyPr>
          <a:lstStyle/>
          <a:p>
            <a:pPr marL="928365" lvl="1" indent="-464182" algn="l">
              <a:lnSpc>
                <a:spcPts val="8556"/>
              </a:lnSpc>
              <a:buFont typeface="Arial"/>
              <a:buChar char="•"/>
            </a:pPr>
            <a:r>
              <a:rPr lang="en-US" sz="4000" dirty="0">
                <a:solidFill>
                  <a:srgbClr val="FFFFFF"/>
                </a:solidFill>
                <a:latin typeface="Canva Sans"/>
                <a:ea typeface="Canva Sans"/>
                <a:cs typeface="Canva Sans"/>
                <a:sym typeface="Canva Sans"/>
              </a:rPr>
              <a:t>Git Blame(tells us that who, when and what modified the code)</a:t>
            </a:r>
          </a:p>
          <a:p>
            <a:pPr marL="928365" lvl="1" indent="-464182" algn="l">
              <a:lnSpc>
                <a:spcPts val="8556"/>
              </a:lnSpc>
              <a:buFont typeface="Arial"/>
              <a:buChar char="•"/>
            </a:pPr>
            <a:r>
              <a:rPr lang="en-US" sz="4000" dirty="0">
                <a:solidFill>
                  <a:srgbClr val="FFFFFF"/>
                </a:solidFill>
                <a:latin typeface="Canva Sans"/>
                <a:ea typeface="Canva Sans"/>
                <a:cs typeface="Canva Sans"/>
                <a:sym typeface="Canva Sans"/>
              </a:rPr>
              <a:t>git-</a:t>
            </a:r>
            <a:r>
              <a:rPr lang="en-US" sz="4000" dirty="0" err="1">
                <a:solidFill>
                  <a:srgbClr val="FFFFFF"/>
                </a:solidFill>
                <a:latin typeface="Canva Sans"/>
                <a:ea typeface="Canva Sans"/>
                <a:cs typeface="Canva Sans"/>
                <a:sym typeface="Canva Sans"/>
              </a:rPr>
              <a:t>autoconfig</a:t>
            </a:r>
            <a:r>
              <a:rPr lang="en-US" sz="4000" dirty="0">
                <a:solidFill>
                  <a:srgbClr val="FFFFFF"/>
                </a:solidFill>
                <a:latin typeface="Canva Sans"/>
                <a:ea typeface="Canva Sans"/>
                <a:cs typeface="Canva Sans"/>
                <a:sym typeface="Canva Sans"/>
              </a:rPr>
              <a:t> (optional)</a:t>
            </a:r>
          </a:p>
          <a:p>
            <a:pPr marL="928365" lvl="1" indent="-464182" algn="l">
              <a:lnSpc>
                <a:spcPts val="8556"/>
              </a:lnSpc>
              <a:buFont typeface="Arial"/>
              <a:buChar char="•"/>
            </a:pPr>
            <a:r>
              <a:rPr lang="en-US" sz="4000" dirty="0">
                <a:solidFill>
                  <a:srgbClr val="FFFFFF"/>
                </a:solidFill>
                <a:latin typeface="Canva Sans"/>
                <a:ea typeface="Canva Sans"/>
                <a:cs typeface="Canva Sans"/>
                <a:sym typeface="Canva Sans"/>
              </a:rPr>
              <a:t>Git graph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322741" y="723900"/>
            <a:ext cx="12190186"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Configuring Github Globally:</a:t>
            </a:r>
          </a:p>
        </p:txBody>
      </p:sp>
      <p:sp>
        <p:nvSpPr>
          <p:cNvPr id="7" name="TextBox 7"/>
          <p:cNvSpPr txBox="1"/>
          <p:nvPr/>
        </p:nvSpPr>
        <p:spPr>
          <a:xfrm>
            <a:off x="931886" y="3985598"/>
            <a:ext cx="14778269" cy="4429888"/>
          </a:xfrm>
          <a:prstGeom prst="rect">
            <a:avLst/>
          </a:prstGeom>
        </p:spPr>
        <p:txBody>
          <a:bodyPr lIns="0" tIns="0" rIns="0" bIns="0" rtlCol="0" anchor="t">
            <a:spAutoFit/>
          </a:bodyPr>
          <a:lstStyle/>
          <a:p>
            <a:pPr marL="777238" lvl="1" indent="-388619" algn="l">
              <a:lnSpc>
                <a:spcPts val="7163"/>
              </a:lnSpc>
              <a:buFont typeface="Arial"/>
              <a:buChar char="•"/>
            </a:pPr>
            <a:r>
              <a:rPr lang="en-US" sz="3599" dirty="0">
                <a:solidFill>
                  <a:srgbClr val="FFFFFF"/>
                </a:solidFill>
                <a:latin typeface="Canva Sans"/>
                <a:ea typeface="Canva Sans"/>
                <a:cs typeface="Canva Sans"/>
                <a:sym typeface="Canva Sans"/>
              </a:rPr>
              <a:t>git config --global user.name "mickey4541"</a:t>
            </a:r>
          </a:p>
          <a:p>
            <a:pPr marL="777238" lvl="1" indent="-388619" algn="l">
              <a:lnSpc>
                <a:spcPts val="7163"/>
              </a:lnSpc>
              <a:buFont typeface="Arial"/>
              <a:buChar char="•"/>
            </a:pPr>
            <a:r>
              <a:rPr lang="en-US" sz="3599" dirty="0">
                <a:solidFill>
                  <a:srgbClr val="FFFFFF"/>
                </a:solidFill>
                <a:latin typeface="Canva Sans"/>
                <a:ea typeface="Canva Sans"/>
                <a:cs typeface="Canva Sans"/>
                <a:sym typeface="Canva Sans"/>
              </a:rPr>
              <a:t>git config --global </a:t>
            </a:r>
            <a:r>
              <a:rPr lang="en-US" sz="3599" dirty="0" err="1">
                <a:solidFill>
                  <a:srgbClr val="FFFFFF"/>
                </a:solidFill>
                <a:latin typeface="Canva Sans"/>
                <a:ea typeface="Canva Sans"/>
                <a:cs typeface="Canva Sans"/>
                <a:sym typeface="Canva Sans"/>
              </a:rPr>
              <a:t>user.email</a:t>
            </a:r>
            <a:r>
              <a:rPr lang="en-US" sz="3599" dirty="0">
                <a:solidFill>
                  <a:srgbClr val="FFFFFF"/>
                </a:solidFill>
                <a:latin typeface="Canva Sans"/>
                <a:ea typeface="Canva Sans"/>
                <a:cs typeface="Canva Sans"/>
                <a:sym typeface="Canva Sans"/>
              </a:rPr>
              <a:t> "rajanbhandari4541@gmail.com"</a:t>
            </a:r>
          </a:p>
          <a:p>
            <a:pPr marL="777238" lvl="1" indent="-388619" algn="l">
              <a:lnSpc>
                <a:spcPts val="7163"/>
              </a:lnSpc>
              <a:buFont typeface="Arial"/>
              <a:buChar char="•"/>
            </a:pPr>
            <a:r>
              <a:rPr lang="en-US" sz="3599" dirty="0">
                <a:solidFill>
                  <a:srgbClr val="FFFFFF"/>
                </a:solidFill>
                <a:latin typeface="Canva Sans"/>
                <a:ea typeface="Canva Sans"/>
                <a:cs typeface="Canva Sans"/>
                <a:sym typeface="Canva Sans"/>
              </a:rPr>
              <a:t>git config --global </a:t>
            </a:r>
            <a:r>
              <a:rPr lang="en-US" sz="3599" dirty="0" err="1">
                <a:solidFill>
                  <a:srgbClr val="FFFFFF"/>
                </a:solidFill>
                <a:latin typeface="Canva Sans"/>
                <a:ea typeface="Canva Sans"/>
                <a:cs typeface="Canva Sans"/>
                <a:sym typeface="Canva Sans"/>
              </a:rPr>
              <a:t>core.editor</a:t>
            </a:r>
            <a:r>
              <a:rPr lang="en-US" sz="3599" dirty="0">
                <a:solidFill>
                  <a:srgbClr val="FFFFFF"/>
                </a:solidFill>
                <a:latin typeface="Canva Sans"/>
                <a:ea typeface="Canva Sans"/>
                <a:cs typeface="Canva Sans"/>
                <a:sym typeface="Canva Sans"/>
              </a:rPr>
              <a:t> "code --wait"</a:t>
            </a:r>
          </a:p>
          <a:p>
            <a:pPr marL="777238" lvl="1" indent="-388619" algn="l">
              <a:lnSpc>
                <a:spcPts val="7163"/>
              </a:lnSpc>
              <a:buFont typeface="Arial"/>
              <a:buChar char="•"/>
            </a:pPr>
            <a:r>
              <a:rPr lang="en-US" sz="3599" dirty="0">
                <a:solidFill>
                  <a:srgbClr val="FFFFFF"/>
                </a:solidFill>
                <a:latin typeface="Canva Sans"/>
                <a:ea typeface="Canva Sans"/>
                <a:cs typeface="Canva Sans"/>
                <a:sym typeface="Canva Sans"/>
              </a:rPr>
              <a:t>git config --global </a:t>
            </a:r>
            <a:r>
              <a:rPr lang="en-US" sz="3599" dirty="0" err="1">
                <a:solidFill>
                  <a:srgbClr val="FFFFFF"/>
                </a:solidFill>
                <a:latin typeface="Canva Sans"/>
                <a:ea typeface="Canva Sans"/>
                <a:cs typeface="Canva Sans"/>
                <a:sym typeface="Canva Sans"/>
              </a:rPr>
              <a:t>core.autocrlf</a:t>
            </a:r>
            <a:r>
              <a:rPr lang="en-US" sz="3599" dirty="0">
                <a:solidFill>
                  <a:srgbClr val="FFFFFF"/>
                </a:solidFill>
                <a:latin typeface="Canva Sans"/>
                <a:ea typeface="Canva Sans"/>
                <a:cs typeface="Canva Sans"/>
                <a:sym typeface="Canva Sans"/>
              </a:rPr>
              <a:t> "input" </a:t>
            </a:r>
          </a:p>
          <a:p>
            <a:pPr marL="777238" lvl="1" indent="-388619" algn="l">
              <a:lnSpc>
                <a:spcPts val="7163"/>
              </a:lnSpc>
              <a:buFont typeface="Arial"/>
              <a:buChar char="•"/>
            </a:pPr>
            <a:r>
              <a:rPr lang="en-US" sz="3599" dirty="0">
                <a:solidFill>
                  <a:srgbClr val="FFFFFF"/>
                </a:solidFill>
                <a:latin typeface="Canva Sans"/>
                <a:ea typeface="Canva Sans"/>
                <a:cs typeface="Canva Sans"/>
                <a:sym typeface="Canva Sans"/>
              </a:rPr>
              <a:t>git config --global -e =&gt; to edit the code</a:t>
            </a:r>
          </a:p>
        </p:txBody>
      </p:sp>
      <p:sp>
        <p:nvSpPr>
          <p:cNvPr id="8" name="TextBox 8"/>
          <p:cNvSpPr txBox="1"/>
          <p:nvPr/>
        </p:nvSpPr>
        <p:spPr>
          <a:xfrm>
            <a:off x="2673744" y="1872616"/>
            <a:ext cx="11294553" cy="1998681"/>
          </a:xfrm>
          <a:prstGeom prst="rect">
            <a:avLst/>
          </a:prstGeom>
        </p:spPr>
        <p:txBody>
          <a:bodyPr lIns="0" tIns="0" rIns="0" bIns="0" rtlCol="0" anchor="t">
            <a:spAutoFit/>
          </a:bodyPr>
          <a:lstStyle/>
          <a:p>
            <a:pPr algn="l">
              <a:lnSpc>
                <a:spcPts val="5475"/>
              </a:lnSpc>
            </a:pPr>
            <a:r>
              <a:rPr lang="en-US" sz="2751">
                <a:solidFill>
                  <a:srgbClr val="FFFFFF"/>
                </a:solidFill>
                <a:latin typeface="Canva Sans"/>
                <a:ea typeface="Canva Sans"/>
                <a:cs typeface="Canva Sans"/>
                <a:sym typeface="Canva Sans"/>
              </a:rPr>
              <a:t>These commands set up your name, email, editor, and line-ending preferences in Git, so it knows who you are and how to handle files.</a:t>
            </a:r>
          </a:p>
          <a:p>
            <a:pPr algn="l">
              <a:lnSpc>
                <a:spcPts val="5475"/>
              </a:lnSpc>
            </a:pPr>
            <a:endParaRPr lang="en-US" sz="2751">
              <a:solidFill>
                <a:srgbClr val="FFFFFF"/>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90281" y="781050"/>
            <a:ext cx="15000256" cy="8685732"/>
          </a:xfrm>
          <a:prstGeom prst="rect">
            <a:avLst/>
          </a:prstGeom>
        </p:spPr>
        <p:txBody>
          <a:bodyPr lIns="0" tIns="0" rIns="0" bIns="0" rtlCol="0" anchor="t">
            <a:spAutoFit/>
          </a:bodyPr>
          <a:lstStyle/>
          <a:p>
            <a:pPr marL="683705" lvl="1" indent="-341853" algn="l">
              <a:lnSpc>
                <a:spcPts val="6301"/>
              </a:lnSpc>
              <a:buFont typeface="Arial"/>
              <a:buChar char="•"/>
            </a:pPr>
            <a:r>
              <a:rPr lang="en-US" sz="3166">
                <a:solidFill>
                  <a:srgbClr val="FFFFFF"/>
                </a:solidFill>
                <a:latin typeface="Canva Sans"/>
                <a:ea typeface="Canva Sans"/>
                <a:cs typeface="Canva Sans"/>
                <a:sym typeface="Canva Sans"/>
              </a:rPr>
              <a:t>The command git config --global core.autocrlf "input" ley mac ra windows maa code ko line ending hune tarikaa different hunxa. So, mac ko code windows maa aauda windows aanusar change hunu paryo and vice versa. This helps keep line endings consistent across different systems.</a:t>
            </a:r>
          </a:p>
          <a:p>
            <a:pPr algn="l">
              <a:lnSpc>
                <a:spcPts val="6301"/>
              </a:lnSpc>
            </a:pPr>
            <a:endParaRPr lang="en-US" sz="3166">
              <a:solidFill>
                <a:srgbClr val="FFFFFF"/>
              </a:solidFill>
              <a:latin typeface="Canva Sans"/>
              <a:ea typeface="Canva Sans"/>
              <a:cs typeface="Canva Sans"/>
              <a:sym typeface="Canva Sans"/>
            </a:endParaRPr>
          </a:p>
          <a:p>
            <a:pPr marL="683705" lvl="1" indent="-341853" algn="l">
              <a:lnSpc>
                <a:spcPts val="6301"/>
              </a:lnSpc>
              <a:buFont typeface="Arial"/>
              <a:buChar char="•"/>
            </a:pPr>
            <a:r>
              <a:rPr lang="en-US" sz="3166">
                <a:solidFill>
                  <a:srgbClr val="FFFF00"/>
                </a:solidFill>
                <a:latin typeface="Canva Sans"/>
                <a:ea typeface="Canva Sans"/>
                <a:cs typeface="Canva Sans"/>
                <a:sym typeface="Canva Sans"/>
              </a:rPr>
              <a:t>When git face problems on code, it automatically opens the vs code editor for the debugging or code editing.</a:t>
            </a:r>
          </a:p>
          <a:p>
            <a:pPr algn="l">
              <a:lnSpc>
                <a:spcPts val="6301"/>
              </a:lnSpc>
            </a:pPr>
            <a:endParaRPr lang="en-US" sz="3166">
              <a:solidFill>
                <a:srgbClr val="FFFF00"/>
              </a:solidFill>
              <a:latin typeface="Canva Sans"/>
              <a:ea typeface="Canva Sans"/>
              <a:cs typeface="Canva Sans"/>
              <a:sym typeface="Canva Sans"/>
            </a:endParaRPr>
          </a:p>
          <a:p>
            <a:pPr marL="683705" lvl="1" indent="-341853" algn="l">
              <a:lnSpc>
                <a:spcPts val="6301"/>
              </a:lnSpc>
              <a:buFont typeface="Arial"/>
              <a:buChar char="•"/>
            </a:pPr>
            <a:r>
              <a:rPr lang="en-US" sz="3166">
                <a:solidFill>
                  <a:srgbClr val="C1FF72"/>
                </a:solidFill>
                <a:latin typeface="Canva Sans"/>
                <a:ea typeface="Canva Sans"/>
                <a:cs typeface="Canva Sans"/>
                <a:sym typeface="Canva Sans"/>
              </a:rPr>
              <a:t>“wait” ko matlab terminal maa ma wait garirako xu jabasamma user ley tyo code end gardaina yaa code edit garera vs code close gardaina taba samma wait garxu vaneko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77839" y="723900"/>
            <a:ext cx="14079992"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Terminologies you need to know:</a:t>
            </a:r>
          </a:p>
        </p:txBody>
      </p:sp>
      <p:sp>
        <p:nvSpPr>
          <p:cNvPr id="7" name="TextBox 7"/>
          <p:cNvSpPr txBox="1"/>
          <p:nvPr/>
        </p:nvSpPr>
        <p:spPr>
          <a:xfrm>
            <a:off x="1028700" y="2456687"/>
            <a:ext cx="14778269" cy="5733814"/>
          </a:xfrm>
          <a:prstGeom prst="rect">
            <a:avLst/>
          </a:prstGeom>
        </p:spPr>
        <p:txBody>
          <a:bodyPr lIns="0" tIns="0" rIns="0" bIns="0" rtlCol="0" anchor="t">
            <a:spAutoFit/>
          </a:bodyPr>
          <a:lstStyle/>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U = Untracked (git doesn’t know the file currently.)</a:t>
            </a:r>
          </a:p>
          <a:p>
            <a:pPr marL="1057901" lvl="1" indent="-528951" algn="l">
              <a:lnSpc>
                <a:spcPts val="9750"/>
              </a:lnSpc>
              <a:buFont typeface="Arial"/>
              <a:buChar char="•"/>
            </a:pPr>
            <a:r>
              <a:rPr lang="en-US" sz="4899" dirty="0">
                <a:solidFill>
                  <a:srgbClr val="FFFFFF"/>
                </a:solidFill>
                <a:latin typeface="Canva Sans"/>
                <a:ea typeface="Canva Sans"/>
                <a:cs typeface="Canva Sans"/>
                <a:sym typeface="Canva Sans"/>
              </a:rPr>
              <a:t>A = Added or Staged (Now, git know the file.)</a:t>
            </a:r>
          </a:p>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C = Committed (Now git is tracking the file/making a checkpoint)</a:t>
            </a:r>
          </a:p>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M = Modified.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71600" y="1839120"/>
            <a:ext cx="14778269" cy="1014573"/>
          </a:xfrm>
          <a:prstGeom prst="rect">
            <a:avLst/>
          </a:prstGeom>
        </p:spPr>
        <p:txBody>
          <a:bodyPr lIns="0" tIns="0" rIns="0" bIns="0" rtlCol="0" anchor="t">
            <a:spAutoFit/>
          </a:bodyPr>
          <a:lstStyle/>
          <a:p>
            <a:pPr algn="l">
              <a:lnSpc>
                <a:spcPts val="8954"/>
              </a:lnSpc>
            </a:pPr>
            <a:r>
              <a:rPr lang="en-US" sz="4499" dirty="0">
                <a:solidFill>
                  <a:srgbClr val="FFFF00"/>
                </a:solidFill>
                <a:latin typeface="Canva Sans"/>
                <a:ea typeface="Canva Sans"/>
                <a:cs typeface="Canva Sans"/>
                <a:sym typeface="Canva Sans"/>
              </a:rPr>
              <a:t>Now let’s check it how it works:</a:t>
            </a:r>
          </a:p>
        </p:txBody>
      </p:sp>
      <p:sp>
        <p:nvSpPr>
          <p:cNvPr id="7" name="TextBox 7"/>
          <p:cNvSpPr txBox="1"/>
          <p:nvPr/>
        </p:nvSpPr>
        <p:spPr>
          <a:xfrm>
            <a:off x="780633" y="2853693"/>
            <a:ext cx="14778269" cy="1008316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First, make a file and initialize it by clicking on Source control icon in vs code.</a:t>
            </a:r>
          </a:p>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make index.html file and readme.md file.</a:t>
            </a:r>
          </a:p>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write only one line of code first and commit it. Repeat it three times. Now, there are three saved points.(checkpoints.)</a:t>
            </a:r>
          </a:p>
          <a:p>
            <a:pPr marL="971544" lvl="1" indent="-485772" algn="l">
              <a:lnSpc>
                <a:spcPts val="8954"/>
              </a:lnSpc>
              <a:buFont typeface="Arial"/>
              <a:buChar char="•"/>
            </a:pPr>
            <a:endParaRPr lang="en-US" sz="4499">
              <a:solidFill>
                <a:srgbClr val="FFFFFF"/>
              </a:solidFill>
              <a:latin typeface="Canva Sans"/>
              <a:ea typeface="Canva Sans"/>
              <a:cs typeface="Canva Sans"/>
              <a:sym typeface="Canva Sans"/>
            </a:endParaRPr>
          </a:p>
          <a:p>
            <a:pPr marL="971544" lvl="1" indent="-485772" algn="l">
              <a:lnSpc>
                <a:spcPts val="8954"/>
              </a:lnSpc>
              <a:buFont typeface="Arial"/>
              <a:buChar char="•"/>
            </a:pPr>
            <a:endParaRPr lang="en-US" sz="4499">
              <a:solidFill>
                <a:srgbClr val="FFFFFF"/>
              </a:solidFill>
              <a:latin typeface="Canva Sans"/>
              <a:ea typeface="Canva Sans"/>
              <a:cs typeface="Canva Sans"/>
              <a:sym typeface="Canva Sans"/>
            </a:endParaRPr>
          </a:p>
          <a:p>
            <a:pPr marL="971544" lvl="1" indent="-485772" algn="l">
              <a:lnSpc>
                <a:spcPts val="8954"/>
              </a:lnSpc>
              <a:buFont typeface="Arial"/>
              <a:buChar char="•"/>
            </a:pPr>
            <a:endParaRPr lang="en-US" sz="4499">
              <a:solidFill>
                <a:srgbClr val="FFFFFF"/>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419100"/>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6" name="TextBox 6"/>
          <p:cNvSpPr txBox="1"/>
          <p:nvPr/>
        </p:nvSpPr>
        <p:spPr>
          <a:xfrm>
            <a:off x="6863485" y="373379"/>
            <a:ext cx="3413012"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History:</a:t>
            </a:r>
          </a:p>
        </p:txBody>
      </p:sp>
      <p:sp>
        <p:nvSpPr>
          <p:cNvPr id="7" name="TextBox 7"/>
          <p:cNvSpPr txBox="1"/>
          <p:nvPr/>
        </p:nvSpPr>
        <p:spPr>
          <a:xfrm>
            <a:off x="1506708" y="1407796"/>
            <a:ext cx="14918705" cy="3896360"/>
          </a:xfrm>
          <a:prstGeom prst="rect">
            <a:avLst/>
          </a:prstGeom>
        </p:spPr>
        <p:txBody>
          <a:bodyPr lIns="0" tIns="0" rIns="0" bIns="0" rtlCol="0" anchor="t">
            <a:spAutoFit/>
          </a:bodyPr>
          <a:lstStyle/>
          <a:p>
            <a:pPr>
              <a:lnSpc>
                <a:spcPts val="6336"/>
              </a:lnSpc>
            </a:pPr>
            <a:r>
              <a:rPr lang="en-US" sz="2534" dirty="0">
                <a:solidFill>
                  <a:srgbClr val="FFFFFF"/>
                </a:solidFill>
                <a:latin typeface="Canva Sans"/>
                <a:ea typeface="Canva Sans"/>
                <a:cs typeface="Canva Sans"/>
                <a:sym typeface="Canva Sans"/>
              </a:rPr>
              <a:t>Initially, the Linux kernel was developed without using any version control system (VCS). In 2002, the Linux project started using </a:t>
            </a:r>
            <a:r>
              <a:rPr lang="en-US" sz="2534" dirty="0" err="1">
                <a:solidFill>
                  <a:srgbClr val="1FC2D7"/>
                </a:solidFill>
                <a:latin typeface="Canva Sans Bold"/>
                <a:ea typeface="Canva Sans Bold"/>
                <a:cs typeface="Canva Sans Bold"/>
                <a:sym typeface="Canva Sans Bold"/>
              </a:rPr>
              <a:t>BitKeeper</a:t>
            </a:r>
            <a:r>
              <a:rPr lang="en-US" sz="2534" dirty="0">
                <a:solidFill>
                  <a:srgbClr val="FFFFFF"/>
                </a:solidFill>
                <a:latin typeface="Canva Sans"/>
                <a:ea typeface="Canva Sans"/>
                <a:cs typeface="Canva Sans"/>
                <a:sym typeface="Canva Sans"/>
              </a:rPr>
              <a:t>, a </a:t>
            </a:r>
            <a:r>
              <a:rPr lang="en-US" sz="2534" dirty="0">
                <a:solidFill>
                  <a:srgbClr val="FF3131"/>
                </a:solidFill>
                <a:latin typeface="Canva Sans Bold"/>
                <a:ea typeface="Canva Sans Bold"/>
                <a:cs typeface="Canva Sans Bold"/>
                <a:sym typeface="Canva Sans Bold"/>
              </a:rPr>
              <a:t>proprietary VCS</a:t>
            </a:r>
            <a:r>
              <a:rPr lang="en-US" sz="2534" dirty="0">
                <a:solidFill>
                  <a:srgbClr val="FFFFFF"/>
                </a:solidFill>
                <a:latin typeface="Canva Sans"/>
                <a:ea typeface="Canva Sans"/>
                <a:cs typeface="Canva Sans"/>
                <a:sym typeface="Canva Sans"/>
              </a:rPr>
              <a:t>, which was provided free of charge to open-source developers.</a:t>
            </a:r>
          </a:p>
          <a:p>
            <a:pPr>
              <a:lnSpc>
                <a:spcPts val="6336"/>
              </a:lnSpc>
            </a:pPr>
            <a:r>
              <a:rPr lang="en-US" sz="2534" dirty="0">
                <a:solidFill>
                  <a:srgbClr val="FFFFFF"/>
                </a:solidFill>
                <a:latin typeface="Canva Sans"/>
                <a:ea typeface="Canva Sans"/>
                <a:cs typeface="Canva Sans"/>
                <a:sym typeface="Canva Sans"/>
              </a:rPr>
              <a:t> However, in 2005, the free status was revoked, leading</a:t>
            </a:r>
            <a:r>
              <a:rPr lang="en-US" sz="2534" u="sng" dirty="0">
                <a:solidFill>
                  <a:srgbClr val="C1FF72"/>
                </a:solidFill>
                <a:latin typeface="Canva Sans Bold Italics"/>
                <a:ea typeface="Canva Sans Bold Italics"/>
                <a:cs typeface="Canva Sans Bold Italics"/>
                <a:sym typeface="Canva Sans Bold Italics"/>
              </a:rPr>
              <a:t> Linus Torvalds</a:t>
            </a:r>
            <a:r>
              <a:rPr lang="en-US" sz="2534" dirty="0">
                <a:solidFill>
                  <a:srgbClr val="FFFFFF"/>
                </a:solidFill>
                <a:latin typeface="Canva Sans"/>
                <a:ea typeface="Canva Sans"/>
                <a:cs typeface="Canva Sans"/>
                <a:sym typeface="Canva Sans"/>
              </a:rPr>
              <a:t> (developer of Linux Kernel) to create Git as an open-source alternative.</a:t>
            </a:r>
          </a:p>
        </p:txBody>
      </p:sp>
      <p:sp>
        <p:nvSpPr>
          <p:cNvPr id="8" name="TextBox 8"/>
          <p:cNvSpPr txBox="1"/>
          <p:nvPr/>
        </p:nvSpPr>
        <p:spPr>
          <a:xfrm>
            <a:off x="1234024" y="5722431"/>
            <a:ext cx="14918705" cy="1496060"/>
          </a:xfrm>
          <a:prstGeom prst="rect">
            <a:avLst/>
          </a:prstGeom>
        </p:spPr>
        <p:txBody>
          <a:bodyPr lIns="0" tIns="0" rIns="0" bIns="0" rtlCol="0" anchor="t">
            <a:spAutoFit/>
          </a:bodyPr>
          <a:lstStyle/>
          <a:p>
            <a:pPr>
              <a:lnSpc>
                <a:spcPts val="6336"/>
              </a:lnSpc>
            </a:pPr>
            <a:r>
              <a:rPr lang="en-US" sz="2534" dirty="0" err="1">
                <a:solidFill>
                  <a:srgbClr val="12C2E8"/>
                </a:solidFill>
                <a:latin typeface="Canva Sans Bold"/>
                <a:ea typeface="Canva Sans Bold"/>
                <a:cs typeface="Canva Sans Bold"/>
                <a:sym typeface="Canva Sans Bold"/>
              </a:rPr>
              <a:t>BitKeeper</a:t>
            </a:r>
            <a:r>
              <a:rPr lang="en-US" sz="2534" dirty="0">
                <a:solidFill>
                  <a:srgbClr val="FFFFFF"/>
                </a:solidFill>
                <a:latin typeface="Canva Sans"/>
                <a:ea typeface="Canva Sans"/>
                <a:cs typeface="Canva Sans"/>
                <a:sym typeface="Canva Sans"/>
              </a:rPr>
              <a:t> is a proprietary distributed version control system that was used by the Linux kernel project before Git was created.</a:t>
            </a:r>
          </a:p>
        </p:txBody>
      </p:sp>
      <p:sp>
        <p:nvSpPr>
          <p:cNvPr id="9" name="TextBox 9"/>
          <p:cNvSpPr txBox="1"/>
          <p:nvPr/>
        </p:nvSpPr>
        <p:spPr>
          <a:xfrm>
            <a:off x="1234024" y="7410447"/>
            <a:ext cx="14918705" cy="2296160"/>
          </a:xfrm>
          <a:prstGeom prst="rect">
            <a:avLst/>
          </a:prstGeom>
        </p:spPr>
        <p:txBody>
          <a:bodyPr lIns="0" tIns="0" rIns="0" bIns="0" rtlCol="0" anchor="t">
            <a:spAutoFit/>
          </a:bodyPr>
          <a:lstStyle/>
          <a:p>
            <a:pPr>
              <a:lnSpc>
                <a:spcPts val="6336"/>
              </a:lnSpc>
            </a:pPr>
            <a:r>
              <a:rPr lang="en-US" sz="2534" dirty="0">
                <a:solidFill>
                  <a:srgbClr val="FFFFFF"/>
                </a:solidFill>
                <a:latin typeface="Canva Sans"/>
                <a:ea typeface="Canva Sans"/>
                <a:cs typeface="Canva Sans"/>
                <a:sym typeface="Canva Sans"/>
              </a:rPr>
              <a:t>A</a:t>
            </a:r>
            <a:r>
              <a:rPr lang="en-US" sz="2534" dirty="0">
                <a:solidFill>
                  <a:srgbClr val="FF3131"/>
                </a:solidFill>
                <a:latin typeface="Canva Sans Bold"/>
                <a:ea typeface="Canva Sans Bold"/>
                <a:cs typeface="Canva Sans Bold"/>
                <a:sym typeface="Canva Sans Bold"/>
              </a:rPr>
              <a:t> proprietary VCS </a:t>
            </a:r>
            <a:r>
              <a:rPr lang="en-US" sz="2534" dirty="0">
                <a:solidFill>
                  <a:srgbClr val="FFFFFF"/>
                </a:solidFill>
                <a:latin typeface="Canva Sans"/>
                <a:ea typeface="Canva Sans"/>
                <a:cs typeface="Canva Sans"/>
                <a:sym typeface="Canva Sans"/>
              </a:rPr>
              <a:t>is a version control system owned by a company, where the source code is closed and users must follow specific licensing terms, often involving costs. Unlike open-source VCS, users can't freely modify or distribute the software.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80420" y="3015618"/>
            <a:ext cx="16778880" cy="1896975"/>
          </a:xfrm>
          <a:custGeom>
            <a:avLst/>
            <a:gdLst/>
            <a:ahLst/>
            <a:cxnLst/>
            <a:rect l="l" t="t" r="r" b="b"/>
            <a:pathLst>
              <a:path w="16778880" h="1896975">
                <a:moveTo>
                  <a:pt x="0" y="0"/>
                </a:moveTo>
                <a:lnTo>
                  <a:pt x="16778880" y="0"/>
                </a:lnTo>
                <a:lnTo>
                  <a:pt x="16778880" y="1896975"/>
                </a:lnTo>
                <a:lnTo>
                  <a:pt x="0" y="1896975"/>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1028700" y="695325"/>
            <a:ext cx="14778269" cy="2148843"/>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git log --oneline</a:t>
            </a:r>
            <a:r>
              <a:rPr lang="en-US" sz="4499">
                <a:solidFill>
                  <a:srgbClr val="FFFFFF"/>
                </a:solidFill>
                <a:latin typeface="Canva Sans"/>
                <a:ea typeface="Canva Sans"/>
                <a:cs typeface="Canva Sans"/>
                <a:sym typeface="Canva Sans"/>
              </a:rPr>
              <a:t> =&gt; to know the current status of the saved points(checkpoints). </a:t>
            </a:r>
            <a:r>
              <a:rPr lang="en-US" sz="4499">
                <a:solidFill>
                  <a:srgbClr val="FFFF00"/>
                </a:solidFill>
                <a:latin typeface="Canva Sans"/>
                <a:ea typeface="Canva Sans"/>
                <a:cs typeface="Canva Sans"/>
                <a:sym typeface="Canva Sans"/>
              </a:rPr>
              <a:t>To check this:</a:t>
            </a:r>
          </a:p>
        </p:txBody>
      </p:sp>
      <p:sp>
        <p:nvSpPr>
          <p:cNvPr id="8" name="TextBox 8"/>
          <p:cNvSpPr txBox="1"/>
          <p:nvPr/>
        </p:nvSpPr>
        <p:spPr>
          <a:xfrm>
            <a:off x="670998" y="5409549"/>
            <a:ext cx="14778269" cy="328231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Here, i have made a file index.html and write 3 line of code. Each line was committed one line at a time creating a three checkpoints.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98543" y="1560056"/>
            <a:ext cx="16474047" cy="1774416"/>
          </a:xfrm>
          <a:custGeom>
            <a:avLst/>
            <a:gdLst/>
            <a:ahLst/>
            <a:cxnLst/>
            <a:rect l="l" t="t" r="r" b="b"/>
            <a:pathLst>
              <a:path w="16474047" h="1774416">
                <a:moveTo>
                  <a:pt x="0" y="0"/>
                </a:moveTo>
                <a:lnTo>
                  <a:pt x="16474047" y="0"/>
                </a:lnTo>
                <a:lnTo>
                  <a:pt x="16474047" y="1774415"/>
                </a:lnTo>
                <a:lnTo>
                  <a:pt x="0" y="1774415"/>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598543" y="3549996"/>
            <a:ext cx="14778269" cy="55492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After typing the </a:t>
            </a:r>
            <a:r>
              <a:rPr lang="en-US" sz="4499">
                <a:solidFill>
                  <a:srgbClr val="FFFF00"/>
                </a:solidFill>
                <a:latin typeface="Canva Sans"/>
                <a:ea typeface="Canva Sans"/>
                <a:cs typeface="Canva Sans"/>
                <a:sym typeface="Canva Sans"/>
              </a:rPr>
              <a:t>git log --oneline</a:t>
            </a:r>
            <a:r>
              <a:rPr lang="en-US" sz="4499">
                <a:solidFill>
                  <a:srgbClr val="FFFFFF"/>
                </a:solidFill>
                <a:latin typeface="Canva Sans"/>
                <a:ea typeface="Canva Sans"/>
                <a:cs typeface="Canva Sans"/>
                <a:sym typeface="Canva Sans"/>
              </a:rPr>
              <a:t> in Terminal, we see this result. </a:t>
            </a:r>
          </a:p>
          <a:p>
            <a:pPr algn="l">
              <a:lnSpc>
                <a:spcPts val="8954"/>
              </a:lnSpc>
            </a:pPr>
            <a:r>
              <a:rPr lang="en-US" sz="4499">
                <a:solidFill>
                  <a:srgbClr val="FFFF00"/>
                </a:solidFill>
                <a:latin typeface="Canva Sans"/>
                <a:ea typeface="Canva Sans"/>
                <a:cs typeface="Canva Sans"/>
                <a:sym typeface="Canva Sans"/>
              </a:rPr>
              <a:t>Head -&gt; main</a:t>
            </a:r>
            <a:r>
              <a:rPr lang="en-US" sz="4499">
                <a:solidFill>
                  <a:srgbClr val="FFFFFF"/>
                </a:solidFill>
                <a:latin typeface="Canva Sans"/>
                <a:ea typeface="Canva Sans"/>
                <a:cs typeface="Canva Sans"/>
                <a:sym typeface="Canva Sans"/>
              </a:rPr>
              <a:t> means we are currently in third commit.</a:t>
            </a:r>
          </a:p>
          <a:p>
            <a:pPr algn="l">
              <a:lnSpc>
                <a:spcPts val="8954"/>
              </a:lnSpc>
            </a:pPr>
            <a:r>
              <a:rPr lang="en-US" sz="4499">
                <a:solidFill>
                  <a:srgbClr val="FFFFFF"/>
                </a:solidFill>
                <a:latin typeface="Canva Sans"/>
                <a:ea typeface="Canva Sans"/>
                <a:cs typeface="Canva Sans"/>
                <a:sym typeface="Canva Sans"/>
              </a:rPr>
              <a:t>Here, </a:t>
            </a:r>
            <a:r>
              <a:rPr lang="en-US" sz="4499">
                <a:solidFill>
                  <a:srgbClr val="FFFF00"/>
                </a:solidFill>
                <a:latin typeface="Canva Sans"/>
                <a:ea typeface="Canva Sans"/>
                <a:cs typeface="Canva Sans"/>
                <a:sym typeface="Canva Sans"/>
              </a:rPr>
              <a:t>b4a13ff</a:t>
            </a:r>
            <a:r>
              <a:rPr lang="en-US" sz="4499">
                <a:solidFill>
                  <a:srgbClr val="FFFFFF"/>
                </a:solidFill>
                <a:latin typeface="Canva Sans"/>
                <a:ea typeface="Canva Sans"/>
                <a:cs typeface="Canva Sans"/>
                <a:sym typeface="Canva Sans"/>
              </a:rPr>
              <a:t> in the figure is the unique id. Using this id, we can go in our any checkpoints.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7911" y="4632067"/>
            <a:ext cx="16708964" cy="3647732"/>
          </a:xfrm>
          <a:custGeom>
            <a:avLst/>
            <a:gdLst/>
            <a:ahLst/>
            <a:cxnLst/>
            <a:rect l="l" t="t" r="r" b="b"/>
            <a:pathLst>
              <a:path w="16708964" h="3647732">
                <a:moveTo>
                  <a:pt x="0" y="0"/>
                </a:moveTo>
                <a:lnTo>
                  <a:pt x="16708964" y="0"/>
                </a:lnTo>
                <a:lnTo>
                  <a:pt x="16708964" y="3647731"/>
                </a:lnTo>
                <a:lnTo>
                  <a:pt x="0" y="3647731"/>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6255716" y="723900"/>
            <a:ext cx="4324237"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.gitignore:</a:t>
            </a:r>
          </a:p>
        </p:txBody>
      </p:sp>
      <p:sp>
        <p:nvSpPr>
          <p:cNvPr id="8" name="TextBox 8"/>
          <p:cNvSpPr txBox="1"/>
          <p:nvPr/>
        </p:nvSpPr>
        <p:spPr>
          <a:xfrm>
            <a:off x="1028700" y="1948816"/>
            <a:ext cx="14778269" cy="2148843"/>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If you want to untrack any of the file, you can use </a:t>
            </a:r>
            <a:r>
              <a:rPr lang="en-US" sz="4499">
                <a:solidFill>
                  <a:srgbClr val="FFFF00"/>
                </a:solidFill>
                <a:latin typeface="Canva Sans"/>
                <a:ea typeface="Canva Sans"/>
                <a:cs typeface="Canva Sans"/>
                <a:sym typeface="Canva Sans"/>
              </a:rPr>
              <a:t>.gitignore</a:t>
            </a:r>
            <a:r>
              <a:rPr lang="en-US" sz="4499">
                <a:solidFill>
                  <a:srgbClr val="FFFFFF"/>
                </a:solidFill>
                <a:latin typeface="Canva Sans"/>
                <a:ea typeface="Canva Sans"/>
                <a:cs typeface="Canva Sans"/>
                <a:sym typeface="Canva Sans"/>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0" y="723900"/>
            <a:ext cx="16835669" cy="23964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Going back to some previous saved points:</a:t>
            </a:r>
          </a:p>
        </p:txBody>
      </p:sp>
      <p:sp>
        <p:nvSpPr>
          <p:cNvPr id="7" name="TextBox 7"/>
          <p:cNvSpPr txBox="1"/>
          <p:nvPr/>
        </p:nvSpPr>
        <p:spPr>
          <a:xfrm>
            <a:off x="1329050" y="6294248"/>
            <a:ext cx="14778269" cy="101536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00"/>
                </a:solidFill>
                <a:latin typeface="Canva Sans"/>
                <a:ea typeface="Canva Sans"/>
                <a:cs typeface="Canva Sans"/>
                <a:sym typeface="Canva Sans"/>
              </a:rPr>
              <a:t>git reset --hard HEAD~1</a:t>
            </a:r>
          </a:p>
        </p:txBody>
      </p:sp>
      <p:sp>
        <p:nvSpPr>
          <p:cNvPr id="8" name="TextBox 8"/>
          <p:cNvSpPr txBox="1"/>
          <p:nvPr/>
        </p:nvSpPr>
        <p:spPr>
          <a:xfrm>
            <a:off x="6468379" y="2787016"/>
            <a:ext cx="2931116" cy="328231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Soft </a:t>
            </a:r>
          </a:p>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Hard </a:t>
            </a:r>
          </a:p>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Mixed</a:t>
            </a:r>
          </a:p>
        </p:txBody>
      </p:sp>
      <p:sp>
        <p:nvSpPr>
          <p:cNvPr id="9" name="TextBox 9"/>
          <p:cNvSpPr txBox="1"/>
          <p:nvPr/>
        </p:nvSpPr>
        <p:spPr>
          <a:xfrm>
            <a:off x="1329050" y="7357241"/>
            <a:ext cx="14778269" cy="101536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Head~1 means go to one step back checkpoint.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96871" y="723900"/>
            <a:ext cx="15424129" cy="7896521"/>
          </a:xfrm>
          <a:prstGeom prst="rect">
            <a:avLst/>
          </a:prstGeom>
        </p:spPr>
        <p:txBody>
          <a:bodyPr wrap="square" lIns="0" tIns="0" rIns="0" bIns="0" rtlCol="0" anchor="t">
            <a:spAutoFit/>
          </a:bodyPr>
          <a:lstStyle/>
          <a:p>
            <a:pPr marL="971544" lvl="1" indent="-485772" algn="l">
              <a:lnSpc>
                <a:spcPts val="8954"/>
              </a:lnSpc>
              <a:buFont typeface="Arial"/>
              <a:buChar char="•"/>
            </a:pPr>
            <a:r>
              <a:rPr lang="en-US" sz="3600" dirty="0">
                <a:solidFill>
                  <a:srgbClr val="FF0000"/>
                </a:solidFill>
                <a:latin typeface="Canva Sans"/>
                <a:ea typeface="Canva Sans"/>
                <a:cs typeface="Canva Sans"/>
                <a:sym typeface="Canva Sans"/>
              </a:rPr>
              <a:t>git reset --soft HEAD~1: </a:t>
            </a:r>
            <a:r>
              <a:rPr lang="en-US" sz="3600" dirty="0">
                <a:solidFill>
                  <a:srgbClr val="FFFF00"/>
                </a:solidFill>
                <a:latin typeface="Canva Sans"/>
                <a:ea typeface="Canva Sans"/>
                <a:cs typeface="Canva Sans"/>
                <a:sym typeface="Canva Sans"/>
              </a:rPr>
              <a:t>Undo the last commit but keep the changes staged, allowing you to create a new commit.</a:t>
            </a:r>
          </a:p>
          <a:p>
            <a:pPr marL="971544" lvl="1" indent="-485772" algn="l">
              <a:lnSpc>
                <a:spcPts val="8954"/>
              </a:lnSpc>
              <a:buFont typeface="Arial"/>
              <a:buChar char="•"/>
            </a:pPr>
            <a:r>
              <a:rPr lang="en-US" sz="3600" dirty="0">
                <a:solidFill>
                  <a:srgbClr val="FF0000"/>
                </a:solidFill>
                <a:latin typeface="Canva Sans"/>
                <a:ea typeface="Canva Sans"/>
                <a:cs typeface="Canva Sans"/>
                <a:sym typeface="Canva Sans"/>
              </a:rPr>
              <a:t>git reset --mixed HEAD~1: </a:t>
            </a:r>
            <a:r>
              <a:rPr lang="en-US" sz="3600" dirty="0">
                <a:solidFill>
                  <a:srgbClr val="FFFF00"/>
                </a:solidFill>
                <a:latin typeface="Canva Sans"/>
                <a:ea typeface="Canva Sans"/>
                <a:cs typeface="Canva Sans"/>
                <a:sym typeface="Canva Sans"/>
              </a:rPr>
              <a:t>Undo the last commit and </a:t>
            </a:r>
            <a:r>
              <a:rPr lang="en-US" sz="3600" dirty="0" err="1">
                <a:solidFill>
                  <a:srgbClr val="FFFF00"/>
                </a:solidFill>
                <a:latin typeface="Canva Sans"/>
                <a:ea typeface="Canva Sans"/>
                <a:cs typeface="Canva Sans"/>
                <a:sym typeface="Canva Sans"/>
              </a:rPr>
              <a:t>unstage</a:t>
            </a:r>
            <a:r>
              <a:rPr lang="en-US" sz="3600" dirty="0">
                <a:solidFill>
                  <a:srgbClr val="FFFF00"/>
                </a:solidFill>
                <a:latin typeface="Canva Sans"/>
                <a:ea typeface="Canva Sans"/>
                <a:cs typeface="Canva Sans"/>
                <a:sym typeface="Canva Sans"/>
              </a:rPr>
              <a:t> the changes, but keep them in your working directory so you can modify them.</a:t>
            </a:r>
          </a:p>
          <a:p>
            <a:pPr marL="971544" lvl="1" indent="-485772" algn="l">
              <a:lnSpc>
                <a:spcPts val="8954"/>
              </a:lnSpc>
              <a:buFont typeface="Arial"/>
              <a:buChar char="•"/>
            </a:pPr>
            <a:r>
              <a:rPr lang="en-US" sz="3600" dirty="0">
                <a:solidFill>
                  <a:srgbClr val="FF0000"/>
                </a:solidFill>
                <a:latin typeface="Canva Sans"/>
                <a:ea typeface="Canva Sans"/>
                <a:cs typeface="Canva Sans"/>
                <a:sym typeface="Canva Sans"/>
              </a:rPr>
              <a:t>git reset --hard HEAD~1: </a:t>
            </a:r>
            <a:r>
              <a:rPr lang="en-US" sz="3600" dirty="0">
                <a:solidFill>
                  <a:srgbClr val="FFFF00"/>
                </a:solidFill>
                <a:latin typeface="Canva Sans"/>
                <a:ea typeface="Canva Sans"/>
                <a:cs typeface="Canva Sans"/>
                <a:sym typeface="Canva Sans"/>
              </a:rPr>
              <a:t>Undo the last commit and completely discard all changes in your working directory and staging area.</a:t>
            </a:r>
          </a:p>
        </p:txBody>
      </p:sp>
    </p:spTree>
    <p:extLst>
      <p:ext uri="{BB962C8B-B14F-4D97-AF65-F5344CB8AC3E}">
        <p14:creationId xmlns:p14="http://schemas.microsoft.com/office/powerpoint/2010/main" val="2011066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93947" y="723900"/>
            <a:ext cx="13047776"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To  check the status of the file.</a:t>
            </a:r>
          </a:p>
        </p:txBody>
      </p:sp>
      <p:sp>
        <p:nvSpPr>
          <p:cNvPr id="7" name="TextBox 7"/>
          <p:cNvSpPr txBox="1"/>
          <p:nvPr/>
        </p:nvSpPr>
        <p:spPr>
          <a:xfrm>
            <a:off x="1262306" y="2217913"/>
            <a:ext cx="14778269" cy="2148843"/>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If we want to see which file is in which status , means untracked, added, modified, =&gt; we can do:</a:t>
            </a:r>
          </a:p>
        </p:txBody>
      </p:sp>
      <p:sp>
        <p:nvSpPr>
          <p:cNvPr id="8" name="TextBox 8"/>
          <p:cNvSpPr txBox="1"/>
          <p:nvPr/>
        </p:nvSpPr>
        <p:spPr>
          <a:xfrm>
            <a:off x="6153567" y="4469128"/>
            <a:ext cx="14778269" cy="1015368"/>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git status -s</a:t>
            </a:r>
          </a:p>
        </p:txBody>
      </p:sp>
      <p:sp>
        <p:nvSpPr>
          <p:cNvPr id="9" name="TextBox 9"/>
          <p:cNvSpPr txBox="1"/>
          <p:nvPr/>
        </p:nvSpPr>
        <p:spPr>
          <a:xfrm>
            <a:off x="1262306" y="5293997"/>
            <a:ext cx="14778269" cy="4444368"/>
          </a:xfrm>
          <a:prstGeom prst="rect">
            <a:avLst/>
          </a:prstGeom>
        </p:spPr>
        <p:txBody>
          <a:bodyPr lIns="0" tIns="0" rIns="0" bIns="0" rtlCol="0" anchor="t">
            <a:spAutoFit/>
          </a:bodyPr>
          <a:lstStyle/>
          <a:p>
            <a:pPr algn="l">
              <a:lnSpc>
                <a:spcPts val="8954"/>
              </a:lnSpc>
            </a:pPr>
            <a:r>
              <a:rPr lang="en-US" sz="4499" dirty="0">
                <a:solidFill>
                  <a:srgbClr val="FFFFFF"/>
                </a:solidFill>
                <a:latin typeface="Arimo"/>
                <a:ea typeface="Arimo"/>
                <a:cs typeface="Arimo"/>
                <a:sym typeface="Arimo"/>
              </a:rPr>
              <a:t>Note:</a:t>
            </a:r>
          </a:p>
          <a:p>
            <a:pPr algn="l">
              <a:lnSpc>
                <a:spcPts val="8954"/>
              </a:lnSpc>
            </a:pPr>
            <a:r>
              <a:rPr lang="en-US" sz="4499" dirty="0">
                <a:solidFill>
                  <a:srgbClr val="FFFFFF"/>
                </a:solidFill>
                <a:latin typeface="Arimo"/>
                <a:ea typeface="Arimo"/>
                <a:cs typeface="Arimo"/>
                <a:sym typeface="Arimo"/>
              </a:rPr>
              <a:t>Git status -s only tells the status of those files which are not committed and those files which are modified after committed.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81631" y="2072641"/>
            <a:ext cx="18106369" cy="7429231"/>
          </a:xfrm>
          <a:custGeom>
            <a:avLst/>
            <a:gdLst/>
            <a:ahLst/>
            <a:cxnLst/>
            <a:rect l="l" t="t" r="r" b="b"/>
            <a:pathLst>
              <a:path w="18106369" h="7429231">
                <a:moveTo>
                  <a:pt x="0" y="0"/>
                </a:moveTo>
                <a:lnTo>
                  <a:pt x="18106369" y="0"/>
                </a:lnTo>
                <a:lnTo>
                  <a:pt x="18106369" y="7429231"/>
                </a:lnTo>
                <a:lnTo>
                  <a:pt x="0" y="7429231"/>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6929368" y="723900"/>
            <a:ext cx="4610894"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Branching: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17665" y="2204479"/>
            <a:ext cx="17312129" cy="6942980"/>
          </a:xfrm>
          <a:custGeom>
            <a:avLst/>
            <a:gdLst/>
            <a:ahLst/>
            <a:cxnLst/>
            <a:rect l="l" t="t" r="r" b="b"/>
            <a:pathLst>
              <a:path w="17312129" h="6942980">
                <a:moveTo>
                  <a:pt x="0" y="0"/>
                </a:moveTo>
                <a:lnTo>
                  <a:pt x="17312129" y="0"/>
                </a:lnTo>
                <a:lnTo>
                  <a:pt x="17312129" y="6942980"/>
                </a:lnTo>
                <a:lnTo>
                  <a:pt x="0" y="6942980"/>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5840018" y="723900"/>
            <a:ext cx="5155633"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Git Conflict: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303763" y="2175404"/>
            <a:ext cx="1477826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In the case of conflict, git gives us three choices:</a:t>
            </a:r>
          </a:p>
        </p:txBody>
      </p:sp>
      <p:sp>
        <p:nvSpPr>
          <p:cNvPr id="7" name="TextBox 7"/>
          <p:cNvSpPr txBox="1"/>
          <p:nvPr/>
        </p:nvSpPr>
        <p:spPr>
          <a:xfrm>
            <a:off x="4991299" y="3345305"/>
            <a:ext cx="14778269" cy="3282318"/>
          </a:xfrm>
          <a:prstGeom prst="rect">
            <a:avLst/>
          </a:prstGeom>
        </p:spPr>
        <p:txBody>
          <a:bodyPr lIns="0" tIns="0" rIns="0" bIns="0" rtlCol="0" anchor="t">
            <a:spAutoFit/>
          </a:bodyPr>
          <a:lstStyle/>
          <a:p>
            <a:pPr marL="971544" lvl="1" indent="-485772" algn="l">
              <a:lnSpc>
                <a:spcPts val="8954"/>
              </a:lnSpc>
              <a:buAutoNum type="arabicPeriod"/>
            </a:pPr>
            <a:r>
              <a:rPr lang="en-US" sz="4499">
                <a:solidFill>
                  <a:srgbClr val="FFFFFF"/>
                </a:solidFill>
                <a:latin typeface="Canva Sans"/>
                <a:ea typeface="Canva Sans"/>
                <a:cs typeface="Canva Sans"/>
                <a:sym typeface="Canva Sans"/>
              </a:rPr>
              <a:t>Choose option 1.</a:t>
            </a:r>
          </a:p>
          <a:p>
            <a:pPr marL="971544" lvl="1" indent="-485772" algn="l">
              <a:lnSpc>
                <a:spcPts val="8954"/>
              </a:lnSpc>
              <a:buAutoNum type="arabicPeriod"/>
            </a:pPr>
            <a:r>
              <a:rPr lang="en-US" sz="4499">
                <a:solidFill>
                  <a:srgbClr val="FFFFFF"/>
                </a:solidFill>
                <a:latin typeface="Canva Sans"/>
                <a:ea typeface="Canva Sans"/>
                <a:cs typeface="Canva Sans"/>
                <a:sym typeface="Canva Sans"/>
              </a:rPr>
              <a:t>Choose option 2.</a:t>
            </a:r>
          </a:p>
          <a:p>
            <a:pPr marL="971544" lvl="1" indent="-485772" algn="l">
              <a:lnSpc>
                <a:spcPts val="8954"/>
              </a:lnSpc>
              <a:buAutoNum type="arabicPeriod"/>
            </a:pPr>
            <a:r>
              <a:rPr lang="en-US" sz="4499">
                <a:solidFill>
                  <a:srgbClr val="FFFFFF"/>
                </a:solidFill>
                <a:latin typeface="Canva Sans"/>
                <a:ea typeface="Canva Sans"/>
                <a:cs typeface="Canva Sans"/>
                <a:sym typeface="Canva Sans"/>
              </a:rPr>
              <a:t>Choose both option 1 and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669010" y="723900"/>
            <a:ext cx="7497649"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Making branches:</a:t>
            </a:r>
          </a:p>
        </p:txBody>
      </p:sp>
      <p:sp>
        <p:nvSpPr>
          <p:cNvPr id="7" name="TextBox 7"/>
          <p:cNvSpPr txBox="1"/>
          <p:nvPr/>
        </p:nvSpPr>
        <p:spPr>
          <a:xfrm>
            <a:off x="2303763" y="2175404"/>
            <a:ext cx="1477826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To make new branch:</a:t>
            </a:r>
          </a:p>
        </p:txBody>
      </p:sp>
      <p:sp>
        <p:nvSpPr>
          <p:cNvPr id="8" name="TextBox 8"/>
          <p:cNvSpPr txBox="1"/>
          <p:nvPr/>
        </p:nvSpPr>
        <p:spPr>
          <a:xfrm>
            <a:off x="2303763" y="4325702"/>
            <a:ext cx="1477826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To see all branches:</a:t>
            </a:r>
          </a:p>
        </p:txBody>
      </p:sp>
      <p:sp>
        <p:nvSpPr>
          <p:cNvPr id="9" name="TextBox 9"/>
          <p:cNvSpPr txBox="1"/>
          <p:nvPr/>
        </p:nvSpPr>
        <p:spPr>
          <a:xfrm>
            <a:off x="4267200" y="3265759"/>
            <a:ext cx="14778269" cy="1015368"/>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git branch (branch_name) =&gt; feature/navbar.</a:t>
            </a:r>
          </a:p>
        </p:txBody>
      </p:sp>
      <p:sp>
        <p:nvSpPr>
          <p:cNvPr id="10" name="TextBox 10"/>
          <p:cNvSpPr txBox="1"/>
          <p:nvPr/>
        </p:nvSpPr>
        <p:spPr>
          <a:xfrm>
            <a:off x="5165858" y="5292306"/>
            <a:ext cx="14778269" cy="1015368"/>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git branch</a:t>
            </a:r>
          </a:p>
        </p:txBody>
      </p:sp>
      <p:sp>
        <p:nvSpPr>
          <p:cNvPr id="11" name="TextBox 11"/>
          <p:cNvSpPr txBox="1"/>
          <p:nvPr/>
        </p:nvSpPr>
        <p:spPr>
          <a:xfrm>
            <a:off x="4991299" y="7112352"/>
            <a:ext cx="16064551" cy="1015368"/>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 git switch feature/navbar</a:t>
            </a:r>
          </a:p>
        </p:txBody>
      </p:sp>
      <p:sp>
        <p:nvSpPr>
          <p:cNvPr id="12" name="TextBox 12"/>
          <p:cNvSpPr txBox="1"/>
          <p:nvPr/>
        </p:nvSpPr>
        <p:spPr>
          <a:xfrm>
            <a:off x="2303763" y="6258909"/>
            <a:ext cx="1477826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To Switch between branches:</a:t>
            </a:r>
          </a:p>
        </p:txBody>
      </p:sp>
      <p:sp>
        <p:nvSpPr>
          <p:cNvPr id="13" name="TextBox 13"/>
          <p:cNvSpPr txBox="1"/>
          <p:nvPr/>
        </p:nvSpPr>
        <p:spPr>
          <a:xfrm>
            <a:off x="2303763" y="8080095"/>
            <a:ext cx="1477826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To delete branch:</a:t>
            </a:r>
          </a:p>
        </p:txBody>
      </p:sp>
      <p:sp>
        <p:nvSpPr>
          <p:cNvPr id="14" name="TextBox 14"/>
          <p:cNvSpPr txBox="1"/>
          <p:nvPr/>
        </p:nvSpPr>
        <p:spPr>
          <a:xfrm>
            <a:off x="4991299" y="8933538"/>
            <a:ext cx="16064551" cy="1015368"/>
          </a:xfrm>
          <a:prstGeom prst="rect">
            <a:avLst/>
          </a:prstGeom>
        </p:spPr>
        <p:txBody>
          <a:bodyPr lIns="0" tIns="0" rIns="0" bIns="0" rtlCol="0" anchor="t">
            <a:spAutoFit/>
          </a:bodyPr>
          <a:lstStyle/>
          <a:p>
            <a:pPr algn="l">
              <a:lnSpc>
                <a:spcPts val="8954"/>
              </a:lnSpc>
            </a:pPr>
            <a:r>
              <a:rPr lang="en-US" sz="4499">
                <a:solidFill>
                  <a:srgbClr val="FFFF00"/>
                </a:solidFill>
                <a:latin typeface="Canva Sans"/>
                <a:ea typeface="Canva Sans"/>
                <a:cs typeface="Canva Sans"/>
                <a:sym typeface="Canva Sans"/>
              </a:rPr>
              <a:t>git branch -d feature/navbar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545730" y="6497322"/>
            <a:ext cx="2345321" cy="2345321"/>
          </a:xfrm>
          <a:custGeom>
            <a:avLst/>
            <a:gdLst/>
            <a:ahLst/>
            <a:cxnLst/>
            <a:rect l="l" t="t" r="r" b="b"/>
            <a:pathLst>
              <a:path w="2345321" h="2345321">
                <a:moveTo>
                  <a:pt x="0" y="0"/>
                </a:moveTo>
                <a:lnTo>
                  <a:pt x="2345322" y="0"/>
                </a:lnTo>
                <a:lnTo>
                  <a:pt x="2345322" y="2345321"/>
                </a:lnTo>
                <a:lnTo>
                  <a:pt x="0" y="2345321"/>
                </a:lnTo>
                <a:lnTo>
                  <a:pt x="0" y="0"/>
                </a:lnTo>
                <a:close/>
              </a:path>
            </a:pathLst>
          </a:custGeom>
          <a:blipFill>
            <a:blip r:embed="rId6"/>
            <a:stretch>
              <a:fillRect/>
            </a:stretch>
          </a:blipFill>
        </p:spPr>
      </p:sp>
      <p:sp>
        <p:nvSpPr>
          <p:cNvPr id="6" name="Freeform 6"/>
          <p:cNvSpPr/>
          <p:nvPr/>
        </p:nvSpPr>
        <p:spPr>
          <a:xfrm>
            <a:off x="8949034" y="6582339"/>
            <a:ext cx="2260304" cy="2260304"/>
          </a:xfrm>
          <a:custGeom>
            <a:avLst/>
            <a:gdLst/>
            <a:ahLst/>
            <a:cxnLst/>
            <a:rect l="l" t="t" r="r" b="b"/>
            <a:pathLst>
              <a:path w="2260304" h="2260304">
                <a:moveTo>
                  <a:pt x="0" y="0"/>
                </a:moveTo>
                <a:lnTo>
                  <a:pt x="2260304" y="0"/>
                </a:lnTo>
                <a:lnTo>
                  <a:pt x="2260304" y="2260304"/>
                </a:lnTo>
                <a:lnTo>
                  <a:pt x="0" y="2260304"/>
                </a:lnTo>
                <a:lnTo>
                  <a:pt x="0" y="0"/>
                </a:lnTo>
                <a:close/>
              </a:path>
            </a:pathLst>
          </a:custGeom>
          <a:blipFill>
            <a:blip r:embed="rId7"/>
            <a:stretch>
              <a:fillRect/>
            </a:stretch>
          </a:blipFill>
        </p:spPr>
      </p:sp>
      <p:sp>
        <p:nvSpPr>
          <p:cNvPr id="7" name="TextBox 7"/>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8" name="TextBox 8"/>
          <p:cNvSpPr txBox="1"/>
          <p:nvPr/>
        </p:nvSpPr>
        <p:spPr>
          <a:xfrm>
            <a:off x="3574884" y="895350"/>
            <a:ext cx="9782742" cy="1177291"/>
          </a:xfrm>
          <a:prstGeom prst="rect">
            <a:avLst/>
          </a:prstGeom>
        </p:spPr>
        <p:txBody>
          <a:bodyPr lIns="0" tIns="0" rIns="0" bIns="0" rtlCol="0" anchor="t">
            <a:spAutoFit/>
          </a:bodyPr>
          <a:lstStyle/>
          <a:p>
            <a:pPr algn="ctr">
              <a:lnSpc>
                <a:spcPts val="9659"/>
              </a:lnSpc>
            </a:pPr>
            <a:r>
              <a:rPr lang="en-US" sz="6899" dirty="0">
                <a:solidFill>
                  <a:srgbClr val="FF0000"/>
                </a:solidFill>
                <a:latin typeface="Canva Sans Bold"/>
                <a:ea typeface="Canva Sans Bold"/>
                <a:cs typeface="Canva Sans Bold"/>
                <a:sym typeface="Canva Sans Bold"/>
              </a:rPr>
              <a:t>WHAT VCS REALLY IS ?</a:t>
            </a:r>
          </a:p>
        </p:txBody>
      </p:sp>
      <p:sp>
        <p:nvSpPr>
          <p:cNvPr id="9" name="TextBox 9"/>
          <p:cNvSpPr txBox="1"/>
          <p:nvPr/>
        </p:nvSpPr>
        <p:spPr>
          <a:xfrm>
            <a:off x="1527963" y="2158366"/>
            <a:ext cx="14131636" cy="3786506"/>
          </a:xfrm>
          <a:prstGeom prst="rect">
            <a:avLst/>
          </a:prstGeom>
        </p:spPr>
        <p:txBody>
          <a:bodyPr lIns="0" tIns="0" rIns="0" bIns="0" rtlCol="0" anchor="t">
            <a:spAutoFit/>
          </a:bodyPr>
          <a:lstStyle/>
          <a:p>
            <a:pPr algn="ctr">
              <a:lnSpc>
                <a:spcPts val="6019"/>
              </a:lnSpc>
            </a:pPr>
            <a:r>
              <a:rPr lang="en-US" sz="4299">
                <a:solidFill>
                  <a:srgbClr val="FFFFFF"/>
                </a:solidFill>
                <a:latin typeface="Canva Sans"/>
                <a:ea typeface="Canva Sans"/>
                <a:cs typeface="Canva Sans"/>
                <a:sym typeface="Canva Sans"/>
              </a:rPr>
              <a:t>It is a software tool that helps to manage the source code allowing multiple  developers to work on a project simultaneously and keep track of different</a:t>
            </a:r>
          </a:p>
          <a:p>
            <a:pPr algn="ctr">
              <a:lnSpc>
                <a:spcPts val="6019"/>
              </a:lnSpc>
            </a:pPr>
            <a:r>
              <a:rPr lang="en-US" sz="4299">
                <a:solidFill>
                  <a:srgbClr val="FFFFFF"/>
                </a:solidFill>
                <a:latin typeface="Canva Sans"/>
                <a:ea typeface="Canva Sans"/>
                <a:cs typeface="Canva Sans"/>
                <a:sym typeface="Canva Sans"/>
              </a:rPr>
              <a:t>versions of the code.</a:t>
            </a:r>
          </a:p>
          <a:p>
            <a:pPr algn="ctr">
              <a:lnSpc>
                <a:spcPts val="6019"/>
              </a:lnSpc>
            </a:pPr>
            <a:endParaRPr lang="en-US" sz="4299">
              <a:solidFill>
                <a:srgbClr val="FFFFFF"/>
              </a:solidFill>
              <a:latin typeface="Canva Sans"/>
              <a:ea typeface="Canva Sans"/>
              <a:cs typeface="Canva Sans"/>
              <a:sym typeface="Canva Sans"/>
            </a:endParaRPr>
          </a:p>
        </p:txBody>
      </p:sp>
      <p:sp>
        <p:nvSpPr>
          <p:cNvPr id="10" name="TextBox 10"/>
          <p:cNvSpPr txBox="1"/>
          <p:nvPr/>
        </p:nvSpPr>
        <p:spPr>
          <a:xfrm>
            <a:off x="893956" y="5639147"/>
            <a:ext cx="14131636" cy="738506"/>
          </a:xfrm>
          <a:prstGeom prst="rect">
            <a:avLst/>
          </a:prstGeom>
        </p:spPr>
        <p:txBody>
          <a:bodyPr lIns="0" tIns="0" rIns="0" bIns="0" rtlCol="0" anchor="t">
            <a:spAutoFit/>
          </a:bodyPr>
          <a:lstStyle/>
          <a:p>
            <a:pPr algn="ctr">
              <a:lnSpc>
                <a:spcPts val="6019"/>
              </a:lnSpc>
            </a:pPr>
            <a:r>
              <a:rPr lang="en-US" sz="4299">
                <a:solidFill>
                  <a:srgbClr val="FF3131"/>
                </a:solidFill>
                <a:latin typeface="Canva Sans"/>
                <a:ea typeface="Canva Sans"/>
                <a:cs typeface="Canva Sans"/>
                <a:sym typeface="Canva Sans"/>
              </a:rPr>
              <a:t>Examples are: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4925231"/>
            <a:ext cx="14916547" cy="594877"/>
          </a:xfrm>
          <a:custGeom>
            <a:avLst/>
            <a:gdLst/>
            <a:ahLst/>
            <a:cxnLst/>
            <a:rect l="l" t="t" r="r" b="b"/>
            <a:pathLst>
              <a:path w="14916547" h="594877">
                <a:moveTo>
                  <a:pt x="0" y="0"/>
                </a:moveTo>
                <a:lnTo>
                  <a:pt x="14916547" y="0"/>
                </a:lnTo>
                <a:lnTo>
                  <a:pt x="14916547" y="594877"/>
                </a:lnTo>
                <a:lnTo>
                  <a:pt x="0" y="594877"/>
                </a:lnTo>
                <a:lnTo>
                  <a:pt x="0" y="0"/>
                </a:lnTo>
                <a:close/>
              </a:path>
            </a:pathLst>
          </a:custGeom>
          <a:blipFill>
            <a:blip r:embed="rId6"/>
            <a:stretch>
              <a:fillRect/>
            </a:stretch>
          </a:blipFill>
        </p:spPr>
      </p:sp>
      <p:sp>
        <p:nvSpPr>
          <p:cNvPr id="6" name="Freeform 6"/>
          <p:cNvSpPr/>
          <p:nvPr/>
        </p:nvSpPr>
        <p:spPr>
          <a:xfrm>
            <a:off x="841073" y="3335396"/>
            <a:ext cx="15758785" cy="736392"/>
          </a:xfrm>
          <a:custGeom>
            <a:avLst/>
            <a:gdLst/>
            <a:ahLst/>
            <a:cxnLst/>
            <a:rect l="l" t="t" r="r" b="b"/>
            <a:pathLst>
              <a:path w="15758785" h="736392">
                <a:moveTo>
                  <a:pt x="0" y="0"/>
                </a:moveTo>
                <a:lnTo>
                  <a:pt x="15758785" y="0"/>
                </a:lnTo>
                <a:lnTo>
                  <a:pt x="15758785" y="736392"/>
                </a:lnTo>
                <a:lnTo>
                  <a:pt x="0" y="736392"/>
                </a:lnTo>
                <a:lnTo>
                  <a:pt x="0" y="0"/>
                </a:lnTo>
                <a:close/>
              </a:path>
            </a:pathLst>
          </a:custGeom>
          <a:blipFill>
            <a:blip r:embed="rId7"/>
            <a:stretch>
              <a:fillRect/>
            </a:stretch>
          </a:blipFill>
        </p:spPr>
      </p:sp>
      <p:sp>
        <p:nvSpPr>
          <p:cNvPr id="7" name="TextBox 7"/>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8" name="TextBox 8"/>
          <p:cNvSpPr txBox="1"/>
          <p:nvPr/>
        </p:nvSpPr>
        <p:spPr>
          <a:xfrm>
            <a:off x="181631" y="985168"/>
            <a:ext cx="17077669" cy="2148843"/>
          </a:xfrm>
          <a:prstGeom prst="rect">
            <a:avLst/>
          </a:prstGeom>
        </p:spPr>
        <p:txBody>
          <a:bodyPr lIns="0" tIns="0" rIns="0" bIns="0" rtlCol="0" anchor="t">
            <a:spAutoFit/>
          </a:bodyPr>
          <a:lstStyle/>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make a branch feature/navbar.(</a:t>
            </a:r>
            <a:r>
              <a:rPr lang="en-US" sz="4499" dirty="0">
                <a:solidFill>
                  <a:srgbClr val="FF0000"/>
                </a:solidFill>
                <a:latin typeface="Canva Sans"/>
                <a:ea typeface="Canva Sans"/>
                <a:cs typeface="Canva Sans"/>
                <a:sym typeface="Canva Sans"/>
              </a:rPr>
              <a:t>git branch feature/navbar</a:t>
            </a:r>
            <a:r>
              <a:rPr lang="en-US" sz="4499" dirty="0">
                <a:solidFill>
                  <a:srgbClr val="FFFFFF"/>
                </a:solidFill>
                <a:latin typeface="Canva Sans"/>
                <a:ea typeface="Canva Sans"/>
                <a:cs typeface="Canva Sans"/>
                <a:sym typeface="Canva Sans"/>
              </a:rPr>
              <a:t>).</a:t>
            </a:r>
          </a:p>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write one line code in main branch and commit.</a:t>
            </a:r>
          </a:p>
        </p:txBody>
      </p:sp>
      <p:sp>
        <p:nvSpPr>
          <p:cNvPr id="9" name="TextBox 9"/>
          <p:cNvSpPr txBox="1"/>
          <p:nvPr/>
        </p:nvSpPr>
        <p:spPr>
          <a:xfrm>
            <a:off x="181631" y="3738413"/>
            <a:ext cx="17077669" cy="101536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Write one line code in feature/navbar and commit.</a:t>
            </a:r>
          </a:p>
        </p:txBody>
      </p:sp>
      <p:sp>
        <p:nvSpPr>
          <p:cNvPr id="10" name="TextBox 10"/>
          <p:cNvSpPr txBox="1"/>
          <p:nvPr/>
        </p:nvSpPr>
        <p:spPr>
          <a:xfrm>
            <a:off x="605165" y="5358183"/>
            <a:ext cx="17077669" cy="1015368"/>
          </a:xfrm>
          <a:prstGeom prst="rect">
            <a:avLst/>
          </a:prstGeom>
        </p:spPr>
        <p:txBody>
          <a:bodyPr lIns="0" tIns="0" rIns="0" bIns="0" rtlCol="0" anchor="t">
            <a:spAutoFit/>
          </a:bodyPr>
          <a:lstStyle/>
          <a:p>
            <a:pPr marL="971544" lvl="1" indent="-485772" algn="l">
              <a:lnSpc>
                <a:spcPts val="8954"/>
              </a:lnSpc>
              <a:buFont typeface="Arial"/>
              <a:buChar char="•"/>
            </a:pPr>
            <a:r>
              <a:rPr lang="en-US" sz="4499">
                <a:solidFill>
                  <a:srgbClr val="FFFFFF"/>
                </a:solidFill>
                <a:latin typeface="Canva Sans"/>
                <a:ea typeface="Canva Sans"/>
                <a:cs typeface="Canva Sans"/>
                <a:sym typeface="Canva Sans"/>
              </a:rPr>
              <a:t>Now see the changes by:</a:t>
            </a:r>
          </a:p>
        </p:txBody>
      </p:sp>
      <p:sp>
        <p:nvSpPr>
          <p:cNvPr id="11" name="TextBox 11"/>
          <p:cNvSpPr txBox="1"/>
          <p:nvPr/>
        </p:nvSpPr>
        <p:spPr>
          <a:xfrm>
            <a:off x="5461984" y="6418073"/>
            <a:ext cx="5010013" cy="1994524"/>
          </a:xfrm>
          <a:prstGeom prst="rect">
            <a:avLst/>
          </a:prstGeom>
        </p:spPr>
        <p:txBody>
          <a:bodyPr lIns="0" tIns="0" rIns="0" bIns="0" rtlCol="0" anchor="t">
            <a:spAutoFit/>
          </a:bodyPr>
          <a:lstStyle/>
          <a:p>
            <a:pPr marL="586233" lvl="1" indent="-293117" algn="l">
              <a:lnSpc>
                <a:spcPts val="5403"/>
              </a:lnSpc>
              <a:buFont typeface="Arial"/>
              <a:buChar char="•"/>
            </a:pPr>
            <a:r>
              <a:rPr lang="en-US" sz="2715">
                <a:solidFill>
                  <a:srgbClr val="FFFF00"/>
                </a:solidFill>
                <a:latin typeface="Canva Sans"/>
                <a:ea typeface="Canva Sans"/>
                <a:cs typeface="Canva Sans"/>
                <a:sym typeface="Canva Sans"/>
              </a:rPr>
              <a:t>git branch </a:t>
            </a:r>
          </a:p>
          <a:p>
            <a:pPr marL="586233" lvl="1" indent="-293117" algn="l">
              <a:lnSpc>
                <a:spcPts val="5403"/>
              </a:lnSpc>
              <a:buFont typeface="Arial"/>
              <a:buChar char="•"/>
            </a:pPr>
            <a:r>
              <a:rPr lang="en-US" sz="2715">
                <a:solidFill>
                  <a:srgbClr val="FFFF00"/>
                </a:solidFill>
                <a:latin typeface="Canva Sans"/>
                <a:ea typeface="Canva Sans"/>
                <a:cs typeface="Canva Sans"/>
                <a:sym typeface="Canva Sans"/>
              </a:rPr>
              <a:t>git switch feature/navbar</a:t>
            </a:r>
          </a:p>
          <a:p>
            <a:pPr marL="586233" lvl="1" indent="-293117" algn="l">
              <a:lnSpc>
                <a:spcPts val="5403"/>
              </a:lnSpc>
              <a:buFont typeface="Arial"/>
              <a:buChar char="•"/>
            </a:pPr>
            <a:r>
              <a:rPr lang="en-US" sz="2715">
                <a:solidFill>
                  <a:srgbClr val="FFFF00"/>
                </a:solidFill>
                <a:latin typeface="Canva Sans"/>
                <a:ea typeface="Canva Sans"/>
                <a:cs typeface="Canva Sans"/>
                <a:sym typeface="Canva Sans"/>
              </a:rPr>
              <a:t>git switch main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08190" y="6168032"/>
            <a:ext cx="17571987" cy="2039755"/>
          </a:xfrm>
          <a:custGeom>
            <a:avLst/>
            <a:gdLst/>
            <a:ahLst/>
            <a:cxnLst/>
            <a:rect l="l" t="t" r="r" b="b"/>
            <a:pathLst>
              <a:path w="17571987" h="2039755">
                <a:moveTo>
                  <a:pt x="0" y="0"/>
                </a:moveTo>
                <a:lnTo>
                  <a:pt x="17571986" y="0"/>
                </a:lnTo>
                <a:lnTo>
                  <a:pt x="17571986" y="2039755"/>
                </a:lnTo>
                <a:lnTo>
                  <a:pt x="0" y="2039755"/>
                </a:lnTo>
                <a:lnTo>
                  <a:pt x="0" y="0"/>
                </a:lnTo>
                <a:close/>
              </a:path>
            </a:pathLst>
          </a:custGeom>
          <a:blipFill>
            <a:blip r:embed="rId6"/>
            <a:stretch>
              <a:fillRect/>
            </a:stretch>
          </a:blipFill>
        </p:spPr>
      </p:sp>
      <p:sp>
        <p:nvSpPr>
          <p:cNvPr id="6" name="Freeform 6"/>
          <p:cNvSpPr/>
          <p:nvPr/>
        </p:nvSpPr>
        <p:spPr>
          <a:xfrm>
            <a:off x="1028700" y="2912641"/>
            <a:ext cx="19777636" cy="2243942"/>
          </a:xfrm>
          <a:custGeom>
            <a:avLst/>
            <a:gdLst/>
            <a:ahLst/>
            <a:cxnLst/>
            <a:rect l="l" t="t" r="r" b="b"/>
            <a:pathLst>
              <a:path w="19777636" h="2243942">
                <a:moveTo>
                  <a:pt x="0" y="0"/>
                </a:moveTo>
                <a:lnTo>
                  <a:pt x="19777636" y="0"/>
                </a:lnTo>
                <a:lnTo>
                  <a:pt x="19777636" y="2243941"/>
                </a:lnTo>
                <a:lnTo>
                  <a:pt x="0" y="2243941"/>
                </a:lnTo>
                <a:lnTo>
                  <a:pt x="0" y="0"/>
                </a:lnTo>
                <a:close/>
              </a:path>
            </a:pathLst>
          </a:custGeom>
          <a:blipFill>
            <a:blip r:embed="rId7"/>
            <a:stretch>
              <a:fillRect/>
            </a:stretch>
          </a:blipFill>
        </p:spPr>
      </p:sp>
      <p:sp>
        <p:nvSpPr>
          <p:cNvPr id="7" name="TextBox 7"/>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8" name="TextBox 8"/>
          <p:cNvSpPr txBox="1"/>
          <p:nvPr/>
        </p:nvSpPr>
        <p:spPr>
          <a:xfrm>
            <a:off x="4444378" y="723900"/>
            <a:ext cx="7946912"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Merging Branches:</a:t>
            </a:r>
          </a:p>
        </p:txBody>
      </p:sp>
      <p:sp>
        <p:nvSpPr>
          <p:cNvPr id="9" name="TextBox 9"/>
          <p:cNvSpPr txBox="1"/>
          <p:nvPr/>
        </p:nvSpPr>
        <p:spPr>
          <a:xfrm>
            <a:off x="2027649" y="1751683"/>
            <a:ext cx="13964268" cy="789483"/>
          </a:xfrm>
          <a:prstGeom prst="rect">
            <a:avLst/>
          </a:prstGeom>
        </p:spPr>
        <p:txBody>
          <a:bodyPr lIns="0" tIns="0" rIns="0" bIns="0" rtlCol="0" anchor="t">
            <a:spAutoFit/>
          </a:bodyPr>
          <a:lstStyle/>
          <a:p>
            <a:pPr algn="l">
              <a:lnSpc>
                <a:spcPts val="6989"/>
              </a:lnSpc>
            </a:pPr>
            <a:r>
              <a:rPr lang="en-US" sz="3512" dirty="0" err="1">
                <a:solidFill>
                  <a:srgbClr val="FFFFFF"/>
                </a:solidFill>
                <a:latin typeface="Canva Sans"/>
                <a:ea typeface="Canva Sans"/>
                <a:cs typeface="Canva Sans"/>
                <a:sym typeface="Canva Sans"/>
              </a:rPr>
              <a:t>Note:To</a:t>
            </a:r>
            <a:r>
              <a:rPr lang="en-US" sz="3512" dirty="0">
                <a:solidFill>
                  <a:srgbClr val="FFFFFF"/>
                </a:solidFill>
                <a:latin typeface="Canva Sans"/>
                <a:ea typeface="Canva Sans"/>
                <a:cs typeface="Canva Sans"/>
                <a:sym typeface="Canva Sans"/>
              </a:rPr>
              <a:t> merge the branches, </a:t>
            </a:r>
            <a:r>
              <a:rPr lang="en-US" sz="3512" dirty="0">
                <a:solidFill>
                  <a:srgbClr val="FF0000"/>
                </a:solidFill>
                <a:latin typeface="Canva Sans"/>
                <a:ea typeface="Canva Sans"/>
                <a:cs typeface="Canva Sans"/>
                <a:sym typeface="Canva Sans"/>
              </a:rPr>
              <a:t>we have to be in main branch first.</a:t>
            </a:r>
          </a:p>
        </p:txBody>
      </p:sp>
      <p:sp>
        <p:nvSpPr>
          <p:cNvPr id="10" name="TextBox 10"/>
          <p:cNvSpPr txBox="1"/>
          <p:nvPr/>
        </p:nvSpPr>
        <p:spPr>
          <a:xfrm>
            <a:off x="5165858" y="8242932"/>
            <a:ext cx="6705605"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Here, we are in conflict.</a:t>
            </a:r>
          </a:p>
        </p:txBody>
      </p:sp>
      <p:sp>
        <p:nvSpPr>
          <p:cNvPr id="11" name="TextBox 11"/>
          <p:cNvSpPr txBox="1"/>
          <p:nvPr/>
        </p:nvSpPr>
        <p:spPr>
          <a:xfrm>
            <a:off x="4700760" y="4987936"/>
            <a:ext cx="6960656"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Now, merge the code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81801" y="2858036"/>
            <a:ext cx="25460965" cy="3769588"/>
          </a:xfrm>
          <a:custGeom>
            <a:avLst/>
            <a:gdLst/>
            <a:ahLst/>
            <a:cxnLst/>
            <a:rect l="l" t="t" r="r" b="b"/>
            <a:pathLst>
              <a:path w="25460965" h="3769588">
                <a:moveTo>
                  <a:pt x="0" y="0"/>
                </a:moveTo>
                <a:lnTo>
                  <a:pt x="25460965" y="0"/>
                </a:lnTo>
                <a:lnTo>
                  <a:pt x="25460965" y="3769587"/>
                </a:lnTo>
                <a:lnTo>
                  <a:pt x="0" y="3769587"/>
                </a:lnTo>
                <a:lnTo>
                  <a:pt x="0" y="0"/>
                </a:lnTo>
                <a:close/>
              </a:path>
            </a:pathLst>
          </a:custGeom>
          <a:blipFill>
            <a:blip r:embed="rId6"/>
            <a:stretch>
              <a:fillRect/>
            </a:stretch>
          </a:blipFill>
        </p:spPr>
      </p:sp>
      <p:sp>
        <p:nvSpPr>
          <p:cNvPr id="7" name="TextBox 7"/>
          <p:cNvSpPr txBox="1"/>
          <p:nvPr/>
        </p:nvSpPr>
        <p:spPr>
          <a:xfrm>
            <a:off x="3954367" y="1489039"/>
            <a:ext cx="9086079" cy="1015368"/>
          </a:xfrm>
          <a:prstGeom prst="rect">
            <a:avLst/>
          </a:prstGeom>
        </p:spPr>
        <p:txBody>
          <a:bodyPr lIns="0" tIns="0" rIns="0" bIns="0" rtlCol="0" anchor="t">
            <a:spAutoFit/>
          </a:bodyPr>
          <a:lstStyle/>
          <a:p>
            <a:pPr algn="l">
              <a:lnSpc>
                <a:spcPts val="8954"/>
              </a:lnSpc>
            </a:pPr>
            <a:r>
              <a:rPr lang="en-US" sz="4499">
                <a:solidFill>
                  <a:srgbClr val="FFFFFF"/>
                </a:solidFill>
                <a:latin typeface="Canva Sans"/>
                <a:ea typeface="Canva Sans"/>
                <a:cs typeface="Canva Sans"/>
                <a:sym typeface="Canva Sans"/>
              </a:rPr>
              <a:t>This is what we see on interface.</a:t>
            </a:r>
          </a:p>
        </p:txBody>
      </p:sp>
      <p:sp>
        <p:nvSpPr>
          <p:cNvPr id="8" name="TextBox 8"/>
          <p:cNvSpPr txBox="1"/>
          <p:nvPr/>
        </p:nvSpPr>
        <p:spPr>
          <a:xfrm>
            <a:off x="0" y="6465698"/>
            <a:ext cx="16696658" cy="2148843"/>
          </a:xfrm>
          <a:prstGeom prst="rect">
            <a:avLst/>
          </a:prstGeom>
        </p:spPr>
        <p:txBody>
          <a:bodyPr lIns="0" tIns="0" rIns="0" bIns="0" rtlCol="0" anchor="t">
            <a:spAutoFit/>
          </a:bodyPr>
          <a:lstStyle/>
          <a:p>
            <a:pPr marL="971544" lvl="1" indent="-485772" algn="l">
              <a:lnSpc>
                <a:spcPts val="8954"/>
              </a:lnSpc>
              <a:buFont typeface="Arial"/>
              <a:buChar char="•"/>
            </a:pPr>
            <a:r>
              <a:rPr lang="en-US" sz="4499" dirty="0">
                <a:solidFill>
                  <a:srgbClr val="FFFFFF"/>
                </a:solidFill>
                <a:latin typeface="Canva Sans"/>
                <a:ea typeface="Canva Sans"/>
                <a:cs typeface="Canva Sans"/>
                <a:sym typeface="Canva Sans"/>
              </a:rPr>
              <a:t>Accept one of these three changes.</a:t>
            </a:r>
          </a:p>
          <a:p>
            <a:pPr marL="971544" lvl="1" indent="-485772" algn="l">
              <a:lnSpc>
                <a:spcPts val="8954"/>
              </a:lnSpc>
              <a:buFont typeface="Arial"/>
              <a:buChar char="•"/>
            </a:pPr>
            <a:r>
              <a:rPr lang="en-US" sz="4499" dirty="0">
                <a:solidFill>
                  <a:srgbClr val="FF0000"/>
                </a:solidFill>
                <a:latin typeface="Canva Sans Bold"/>
                <a:ea typeface="Canva Sans Bold"/>
                <a:cs typeface="Canva Sans Bold"/>
                <a:sym typeface="Canva Sans Bold"/>
              </a:rPr>
              <a:t>Then, add by clicking (+) and commit the merge process.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922431" y="723900"/>
            <a:ext cx="8990806"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Points to Remember:</a:t>
            </a:r>
          </a:p>
        </p:txBody>
      </p:sp>
      <p:sp>
        <p:nvSpPr>
          <p:cNvPr id="7" name="TextBox 7"/>
          <p:cNvSpPr txBox="1"/>
          <p:nvPr/>
        </p:nvSpPr>
        <p:spPr>
          <a:xfrm>
            <a:off x="521698" y="2112127"/>
            <a:ext cx="16159887" cy="7146173"/>
          </a:xfrm>
          <a:prstGeom prst="rect">
            <a:avLst/>
          </a:prstGeom>
        </p:spPr>
        <p:txBody>
          <a:bodyPr lIns="0" tIns="0" rIns="0" bIns="0" rtlCol="0" anchor="t">
            <a:spAutoFit/>
          </a:bodyPr>
          <a:lstStyle/>
          <a:p>
            <a:pPr marL="773665" lvl="1" indent="-386832" algn="l">
              <a:lnSpc>
                <a:spcPts val="7131"/>
              </a:lnSpc>
              <a:buFont typeface="Arial"/>
              <a:buChar char="•"/>
            </a:pPr>
            <a:r>
              <a:rPr lang="en-US" sz="3583">
                <a:solidFill>
                  <a:srgbClr val="FFFFFF"/>
                </a:solidFill>
                <a:latin typeface="Canva Sans"/>
                <a:ea typeface="Canva Sans"/>
                <a:cs typeface="Canva Sans"/>
                <a:sym typeface="Canva Sans"/>
              </a:rPr>
              <a:t>We cannot switch between branches without completing the process of merging.</a:t>
            </a:r>
          </a:p>
          <a:p>
            <a:pPr marL="773665" lvl="1" indent="-386832" algn="l">
              <a:lnSpc>
                <a:spcPts val="7131"/>
              </a:lnSpc>
              <a:buFont typeface="Arial"/>
              <a:buChar char="•"/>
            </a:pPr>
            <a:r>
              <a:rPr lang="en-US" sz="3583">
                <a:solidFill>
                  <a:srgbClr val="FFFF00"/>
                </a:solidFill>
                <a:latin typeface="Canva Sans"/>
                <a:ea typeface="Canva Sans"/>
                <a:cs typeface="Canva Sans"/>
                <a:sym typeface="Canva Sans"/>
              </a:rPr>
              <a:t>Always make sure that you are in main branch while merging the code.</a:t>
            </a:r>
          </a:p>
          <a:p>
            <a:pPr marL="773665" lvl="1" indent="-386832" algn="l">
              <a:lnSpc>
                <a:spcPts val="7131"/>
              </a:lnSpc>
              <a:buFont typeface="Arial"/>
              <a:buChar char="•"/>
            </a:pPr>
            <a:r>
              <a:rPr lang="en-US" sz="3583">
                <a:solidFill>
                  <a:srgbClr val="FFFFFF"/>
                </a:solidFill>
                <a:latin typeface="Canva Sans"/>
                <a:ea typeface="Canva Sans"/>
                <a:cs typeface="Canva Sans"/>
                <a:sym typeface="Canva Sans"/>
              </a:rPr>
              <a:t>If there are different code in same line, we face conflict.</a:t>
            </a:r>
          </a:p>
          <a:p>
            <a:pPr marL="773665" lvl="1" indent="-386832" algn="l">
              <a:lnSpc>
                <a:spcPts val="7131"/>
              </a:lnSpc>
              <a:buFont typeface="Arial"/>
              <a:buChar char="•"/>
            </a:pPr>
            <a:r>
              <a:rPr lang="en-US" sz="3583">
                <a:solidFill>
                  <a:srgbClr val="FFFF00"/>
                </a:solidFill>
                <a:latin typeface="Canva Sans"/>
                <a:ea typeface="Canva Sans"/>
                <a:cs typeface="Canva Sans"/>
                <a:sym typeface="Canva Sans"/>
              </a:rPr>
              <a:t>If there is same code in same line, it doesn’t affect.</a:t>
            </a:r>
          </a:p>
          <a:p>
            <a:pPr marL="773665" lvl="1" indent="-386832" algn="l">
              <a:lnSpc>
                <a:spcPts val="7131"/>
              </a:lnSpc>
              <a:buFont typeface="Arial"/>
              <a:buChar char="•"/>
            </a:pPr>
            <a:r>
              <a:rPr lang="en-US" sz="3583">
                <a:solidFill>
                  <a:srgbClr val="FFFFFF"/>
                </a:solidFill>
                <a:latin typeface="Canva Sans"/>
                <a:ea typeface="Canva Sans"/>
                <a:cs typeface="Canva Sans"/>
                <a:sym typeface="Canva Sans"/>
              </a:rPr>
              <a:t>Different code in different line, it doesn’t affect.</a:t>
            </a:r>
          </a:p>
          <a:p>
            <a:pPr marL="773665" lvl="1" indent="-386832" algn="l">
              <a:lnSpc>
                <a:spcPts val="7131"/>
              </a:lnSpc>
              <a:buFont typeface="Arial"/>
              <a:buChar char="•"/>
            </a:pPr>
            <a:r>
              <a:rPr lang="en-US" sz="3583">
                <a:solidFill>
                  <a:srgbClr val="FFFF00"/>
                </a:solidFill>
                <a:latin typeface="Canva Sans"/>
                <a:ea typeface="Canva Sans"/>
                <a:cs typeface="Canva Sans"/>
                <a:sym typeface="Canva Sans"/>
              </a:rPr>
              <a:t>same code in different line doesn’t affect. "Same code on different lines usually doesn't cause conflicts unless nearby changes interfere."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81631" y="2029343"/>
            <a:ext cx="18979652" cy="3880122"/>
          </a:xfrm>
          <a:custGeom>
            <a:avLst/>
            <a:gdLst/>
            <a:ahLst/>
            <a:cxnLst/>
            <a:rect l="l" t="t" r="r" b="b"/>
            <a:pathLst>
              <a:path w="18979652" h="3880122">
                <a:moveTo>
                  <a:pt x="0" y="0"/>
                </a:moveTo>
                <a:lnTo>
                  <a:pt x="18979652" y="0"/>
                </a:lnTo>
                <a:lnTo>
                  <a:pt x="18979652" y="3880121"/>
                </a:lnTo>
                <a:lnTo>
                  <a:pt x="0" y="3880121"/>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5900936" y="193742"/>
            <a:ext cx="5798424" cy="810708"/>
          </a:xfrm>
          <a:prstGeom prst="rect">
            <a:avLst/>
          </a:prstGeom>
        </p:spPr>
        <p:txBody>
          <a:bodyPr lIns="0" tIns="0" rIns="0" bIns="0" rtlCol="0" anchor="t">
            <a:spAutoFit/>
          </a:bodyPr>
          <a:lstStyle/>
          <a:p>
            <a:pPr algn="ctr">
              <a:lnSpc>
                <a:spcPts val="6708"/>
              </a:lnSpc>
            </a:pPr>
            <a:r>
              <a:rPr lang="en-US" sz="4791">
                <a:solidFill>
                  <a:srgbClr val="FFFF00"/>
                </a:solidFill>
                <a:latin typeface="Canva Sans Bold"/>
                <a:ea typeface="Canva Sans Bold"/>
                <a:cs typeface="Canva Sans Bold"/>
                <a:sym typeface="Canva Sans Bold"/>
              </a:rPr>
              <a:t>To See detailed log:</a:t>
            </a:r>
          </a:p>
        </p:txBody>
      </p:sp>
      <p:sp>
        <p:nvSpPr>
          <p:cNvPr id="8" name="TextBox 8"/>
          <p:cNvSpPr txBox="1"/>
          <p:nvPr/>
        </p:nvSpPr>
        <p:spPr>
          <a:xfrm>
            <a:off x="5690541" y="1061600"/>
            <a:ext cx="6458140" cy="868910"/>
          </a:xfrm>
          <a:prstGeom prst="rect">
            <a:avLst/>
          </a:prstGeom>
        </p:spPr>
        <p:txBody>
          <a:bodyPr lIns="0" tIns="0" rIns="0" bIns="0" rtlCol="0" anchor="t">
            <a:spAutoFit/>
          </a:bodyPr>
          <a:lstStyle/>
          <a:p>
            <a:pPr marL="830749" lvl="1" indent="-415375" algn="l">
              <a:lnSpc>
                <a:spcPts val="7657"/>
              </a:lnSpc>
              <a:buFont typeface="Arial"/>
              <a:buChar char="•"/>
            </a:pPr>
            <a:r>
              <a:rPr lang="en-US" sz="3847">
                <a:solidFill>
                  <a:srgbClr val="FFFFFF"/>
                </a:solidFill>
                <a:latin typeface="Canva Sans"/>
                <a:ea typeface="Canva Sans"/>
                <a:cs typeface="Canva Sans"/>
                <a:sym typeface="Canva Sans"/>
              </a:rPr>
              <a:t>git log --oneline --graph</a:t>
            </a:r>
          </a:p>
        </p:txBody>
      </p:sp>
      <p:sp>
        <p:nvSpPr>
          <p:cNvPr id="9" name="TextBox 9"/>
          <p:cNvSpPr txBox="1"/>
          <p:nvPr/>
        </p:nvSpPr>
        <p:spPr>
          <a:xfrm>
            <a:off x="1857615" y="6009418"/>
            <a:ext cx="11832129" cy="3680021"/>
          </a:xfrm>
          <a:prstGeom prst="rect">
            <a:avLst/>
          </a:prstGeom>
        </p:spPr>
        <p:txBody>
          <a:bodyPr lIns="0" tIns="0" rIns="0" bIns="0" rtlCol="0" anchor="t">
            <a:spAutoFit/>
          </a:bodyPr>
          <a:lstStyle/>
          <a:p>
            <a:pPr marL="648646" lvl="1" indent="-324323" algn="l">
              <a:lnSpc>
                <a:spcPts val="5978"/>
              </a:lnSpc>
              <a:buFont typeface="Arial"/>
              <a:buChar char="•"/>
            </a:pPr>
            <a:r>
              <a:rPr lang="en-US" sz="3004" dirty="0">
                <a:solidFill>
                  <a:srgbClr val="FFFF00"/>
                </a:solidFill>
                <a:latin typeface="Canva Sans"/>
                <a:ea typeface="Canva Sans"/>
                <a:cs typeface="Canva Sans"/>
                <a:sym typeface="Canva Sans"/>
              </a:rPr>
              <a:t>git log</a:t>
            </a:r>
            <a:r>
              <a:rPr lang="en-US" sz="3004" dirty="0">
                <a:solidFill>
                  <a:srgbClr val="FFFFFF"/>
                </a:solidFill>
                <a:latin typeface="Canva Sans"/>
                <a:ea typeface="Canva Sans"/>
                <a:cs typeface="Canva Sans"/>
                <a:sym typeface="Canva Sans"/>
              </a:rPr>
              <a:t>: Shows the commit logs (history of commits).</a:t>
            </a:r>
          </a:p>
          <a:p>
            <a:pPr marL="648646" lvl="1" indent="-324323" algn="l">
              <a:lnSpc>
                <a:spcPts val="5978"/>
              </a:lnSpc>
              <a:buFont typeface="Arial"/>
              <a:buChar char="•"/>
            </a:pPr>
            <a:r>
              <a:rPr lang="en-US" sz="3004" dirty="0">
                <a:solidFill>
                  <a:srgbClr val="FFFF00"/>
                </a:solidFill>
                <a:latin typeface="Canva Sans"/>
                <a:ea typeface="Canva Sans"/>
                <a:cs typeface="Canva Sans"/>
                <a:sym typeface="Canva Sans"/>
              </a:rPr>
              <a:t>--</a:t>
            </a:r>
            <a:r>
              <a:rPr lang="en-US" sz="3004" dirty="0" err="1">
                <a:solidFill>
                  <a:srgbClr val="FFFF00"/>
                </a:solidFill>
                <a:latin typeface="Canva Sans"/>
                <a:ea typeface="Canva Sans"/>
                <a:cs typeface="Canva Sans"/>
                <a:sym typeface="Canva Sans"/>
              </a:rPr>
              <a:t>oneline</a:t>
            </a:r>
            <a:r>
              <a:rPr lang="en-US" sz="3004" dirty="0">
                <a:solidFill>
                  <a:srgbClr val="FFFFFF"/>
                </a:solidFill>
                <a:latin typeface="Canva Sans"/>
                <a:ea typeface="Canva Sans"/>
                <a:cs typeface="Canva Sans"/>
                <a:sym typeface="Canva Sans"/>
              </a:rPr>
              <a:t>: Displays each commit on a single line, showing the commit hash and the commit message.</a:t>
            </a:r>
          </a:p>
          <a:p>
            <a:pPr marL="648646" lvl="1" indent="-324323" algn="l">
              <a:lnSpc>
                <a:spcPts val="5978"/>
              </a:lnSpc>
              <a:buFont typeface="Arial"/>
              <a:buChar char="•"/>
            </a:pPr>
            <a:r>
              <a:rPr lang="en-US" sz="3004" dirty="0">
                <a:solidFill>
                  <a:srgbClr val="FFFF00"/>
                </a:solidFill>
                <a:latin typeface="Canva Sans"/>
                <a:ea typeface="Canva Sans"/>
                <a:cs typeface="Canva Sans"/>
                <a:sym typeface="Canva Sans"/>
              </a:rPr>
              <a:t>--graph</a:t>
            </a:r>
            <a:r>
              <a:rPr lang="en-US" sz="3004" dirty="0">
                <a:solidFill>
                  <a:srgbClr val="FFFFFF"/>
                </a:solidFill>
                <a:latin typeface="Canva Sans"/>
                <a:ea typeface="Canva Sans"/>
                <a:cs typeface="Canva Sans"/>
                <a:sym typeface="Canva Sans"/>
              </a:rPr>
              <a:t>: Displays an ASCII graph of the branch and merge history.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6" name="TextBox 6"/>
          <p:cNvSpPr txBox="1"/>
          <p:nvPr/>
        </p:nvSpPr>
        <p:spPr>
          <a:xfrm>
            <a:off x="4986983" y="1405233"/>
            <a:ext cx="6156174" cy="810708"/>
          </a:xfrm>
          <a:prstGeom prst="rect">
            <a:avLst/>
          </a:prstGeom>
        </p:spPr>
        <p:txBody>
          <a:bodyPr lIns="0" tIns="0" rIns="0" bIns="0" rtlCol="0" anchor="t">
            <a:spAutoFit/>
          </a:bodyPr>
          <a:lstStyle/>
          <a:p>
            <a:pPr algn="ctr">
              <a:lnSpc>
                <a:spcPts val="6708"/>
              </a:lnSpc>
            </a:pPr>
            <a:r>
              <a:rPr lang="en-US" sz="4791">
                <a:solidFill>
                  <a:srgbClr val="FFFF00"/>
                </a:solidFill>
                <a:latin typeface="Canva Sans Bold"/>
                <a:ea typeface="Canva Sans Bold"/>
                <a:cs typeface="Canva Sans Bold"/>
                <a:sym typeface="Canva Sans Bold"/>
              </a:rPr>
              <a:t>Merging Techniques:</a:t>
            </a:r>
          </a:p>
        </p:txBody>
      </p:sp>
      <p:sp>
        <p:nvSpPr>
          <p:cNvPr id="7" name="TextBox 7"/>
          <p:cNvSpPr txBox="1"/>
          <p:nvPr/>
        </p:nvSpPr>
        <p:spPr>
          <a:xfrm>
            <a:off x="5165858" y="2365037"/>
            <a:ext cx="7577942" cy="3680021"/>
          </a:xfrm>
          <a:prstGeom prst="rect">
            <a:avLst/>
          </a:prstGeom>
        </p:spPr>
        <p:txBody>
          <a:bodyPr lIns="0" tIns="0" rIns="0" bIns="0" rtlCol="0" anchor="t">
            <a:spAutoFit/>
          </a:bodyPr>
          <a:lstStyle/>
          <a:p>
            <a:pPr marL="648646" lvl="1" indent="-324323" algn="l">
              <a:lnSpc>
                <a:spcPts val="5978"/>
              </a:lnSpc>
              <a:buFont typeface="Arial"/>
              <a:buChar char="•"/>
            </a:pPr>
            <a:r>
              <a:rPr lang="en-US" sz="3004">
                <a:solidFill>
                  <a:srgbClr val="FFFFFF"/>
                </a:solidFill>
                <a:latin typeface="Canva Sans"/>
                <a:ea typeface="Canva Sans"/>
                <a:cs typeface="Canva Sans"/>
                <a:sym typeface="Canva Sans"/>
              </a:rPr>
              <a:t>Fast Forward Merging</a:t>
            </a:r>
          </a:p>
          <a:p>
            <a:pPr marL="648646" lvl="1" indent="-324323" algn="l">
              <a:lnSpc>
                <a:spcPts val="5978"/>
              </a:lnSpc>
              <a:buFont typeface="Arial"/>
              <a:buChar char="•"/>
            </a:pPr>
            <a:r>
              <a:rPr lang="en-US" sz="3004">
                <a:solidFill>
                  <a:srgbClr val="FFFFFF"/>
                </a:solidFill>
                <a:latin typeface="Canva Sans"/>
                <a:ea typeface="Canva Sans"/>
                <a:cs typeface="Canva Sans"/>
                <a:sym typeface="Canva Sans"/>
              </a:rPr>
              <a:t>Three way merging</a:t>
            </a:r>
          </a:p>
          <a:p>
            <a:pPr marL="648646" lvl="1" indent="-324323" algn="l">
              <a:lnSpc>
                <a:spcPts val="5978"/>
              </a:lnSpc>
              <a:buFont typeface="Arial"/>
              <a:buChar char="•"/>
            </a:pPr>
            <a:r>
              <a:rPr lang="en-US" sz="3004">
                <a:solidFill>
                  <a:srgbClr val="FFFFFF"/>
                </a:solidFill>
                <a:latin typeface="Canva Sans"/>
                <a:ea typeface="Canva Sans"/>
                <a:cs typeface="Canva Sans"/>
                <a:sym typeface="Canva Sans"/>
              </a:rPr>
              <a:t>Squash Merging</a:t>
            </a:r>
          </a:p>
          <a:p>
            <a:pPr marL="648646" lvl="1" indent="-324323" algn="l">
              <a:lnSpc>
                <a:spcPts val="5978"/>
              </a:lnSpc>
              <a:buFont typeface="Arial"/>
              <a:buChar char="•"/>
            </a:pPr>
            <a:r>
              <a:rPr lang="en-US" sz="3004">
                <a:solidFill>
                  <a:srgbClr val="FFFFFF"/>
                </a:solidFill>
                <a:latin typeface="Canva Sans"/>
                <a:ea typeface="Canva Sans"/>
                <a:cs typeface="Canva Sans"/>
                <a:sym typeface="Canva Sans"/>
              </a:rPr>
              <a:t>Recursive Strategy Merging</a:t>
            </a:r>
          </a:p>
          <a:p>
            <a:pPr marL="648646" lvl="1" indent="-324323" algn="l">
              <a:lnSpc>
                <a:spcPts val="5978"/>
              </a:lnSpc>
              <a:buFont typeface="Arial"/>
              <a:buChar char="•"/>
            </a:pPr>
            <a:r>
              <a:rPr lang="en-US" sz="3004">
                <a:solidFill>
                  <a:srgbClr val="FFFFFF"/>
                </a:solidFill>
                <a:latin typeface="Canva Sans"/>
                <a:ea typeface="Canva Sans"/>
                <a:cs typeface="Canva Sans"/>
                <a:sym typeface="Canva Sans"/>
              </a:rPr>
              <a:t>Rebase and Merging</a:t>
            </a:r>
          </a:p>
        </p:txBody>
      </p:sp>
      <p:sp>
        <p:nvSpPr>
          <p:cNvPr id="8" name="TextBox 8"/>
          <p:cNvSpPr txBox="1"/>
          <p:nvPr/>
        </p:nvSpPr>
        <p:spPr>
          <a:xfrm>
            <a:off x="1279954" y="7216636"/>
            <a:ext cx="14102991" cy="1422596"/>
          </a:xfrm>
          <a:prstGeom prst="rect">
            <a:avLst/>
          </a:prstGeom>
        </p:spPr>
        <p:txBody>
          <a:bodyPr lIns="0" tIns="0" rIns="0" bIns="0" rtlCol="0" anchor="t">
            <a:spAutoFit/>
          </a:bodyPr>
          <a:lstStyle/>
          <a:p>
            <a:pPr algn="l">
              <a:lnSpc>
                <a:spcPts val="5978"/>
              </a:lnSpc>
            </a:pPr>
            <a:r>
              <a:rPr lang="en-US" sz="3004">
                <a:solidFill>
                  <a:srgbClr val="FFFFFF"/>
                </a:solidFill>
                <a:latin typeface="Canva Sans"/>
                <a:ea typeface="Canva Sans"/>
                <a:cs typeface="Canva Sans"/>
                <a:sym typeface="Canva Sans"/>
              </a:rPr>
              <a:t>Most used are FF merge and threeway merge. We are going to learn these two techniques.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81631" y="1028700"/>
            <a:ext cx="18106369" cy="7516569"/>
          </a:xfrm>
          <a:custGeom>
            <a:avLst/>
            <a:gdLst/>
            <a:ahLst/>
            <a:cxnLst/>
            <a:rect l="l" t="t" r="r" b="b"/>
            <a:pathLst>
              <a:path w="18106369" h="7516569">
                <a:moveTo>
                  <a:pt x="0" y="0"/>
                </a:moveTo>
                <a:lnTo>
                  <a:pt x="18106369" y="0"/>
                </a:lnTo>
                <a:lnTo>
                  <a:pt x="18106369" y="7516569"/>
                </a:lnTo>
                <a:lnTo>
                  <a:pt x="0" y="7516569"/>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5" name="Freeform 5"/>
          <p:cNvSpPr/>
          <p:nvPr/>
        </p:nvSpPr>
        <p:spPr>
          <a:xfrm>
            <a:off x="1143000" y="-263605"/>
            <a:ext cx="17776127" cy="7914700"/>
          </a:xfrm>
          <a:custGeom>
            <a:avLst/>
            <a:gdLst/>
            <a:ahLst/>
            <a:cxnLst/>
            <a:rect l="l" t="t" r="r" b="b"/>
            <a:pathLst>
              <a:path w="17776127" h="7914700">
                <a:moveTo>
                  <a:pt x="0" y="0"/>
                </a:moveTo>
                <a:lnTo>
                  <a:pt x="17776127" y="0"/>
                </a:lnTo>
                <a:lnTo>
                  <a:pt x="17776127" y="7914700"/>
                </a:lnTo>
                <a:lnTo>
                  <a:pt x="0" y="7914700"/>
                </a:lnTo>
                <a:lnTo>
                  <a:pt x="0" y="0"/>
                </a:lnTo>
                <a:close/>
              </a:path>
            </a:pathLst>
          </a:custGeom>
          <a:blipFill>
            <a:blip r:embed="rId2"/>
            <a:stretch>
              <a:fillRect l="-4065" r="-4065"/>
            </a:stretch>
          </a:blipFill>
        </p:spPr>
        <p:txBody>
          <a:bodyPr/>
          <a:lstStyle/>
          <a:p>
            <a:endParaRPr lang="en-US" dirty="0"/>
          </a:p>
        </p:txBody>
      </p:sp>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9">
            <a:extLst>
              <a:ext uri="{FF2B5EF4-FFF2-40B4-BE49-F238E27FC236}">
                <a16:creationId xmlns:a16="http://schemas.microsoft.com/office/drawing/2014/main" id="{0FDF95D5-16C5-2D08-A1BE-A3DDC870CC87}"/>
              </a:ext>
            </a:extLst>
          </p:cNvPr>
          <p:cNvSpPr txBox="1"/>
          <p:nvPr/>
        </p:nvSpPr>
        <p:spPr>
          <a:xfrm>
            <a:off x="455882" y="7323416"/>
            <a:ext cx="17496769" cy="2215415"/>
          </a:xfrm>
          <a:prstGeom prst="rect">
            <a:avLst/>
          </a:prstGeom>
        </p:spPr>
        <p:txBody>
          <a:bodyPr wrap="square" lIns="0" tIns="0" rIns="0" bIns="0" rtlCol="0" anchor="t">
            <a:spAutoFit/>
          </a:bodyPr>
          <a:lstStyle/>
          <a:p>
            <a:pPr marL="648646" lvl="1" indent="-324323" algn="l">
              <a:lnSpc>
                <a:spcPts val="5978"/>
              </a:lnSpc>
              <a:buFont typeface="Arial"/>
              <a:buChar char="•"/>
            </a:pPr>
            <a:r>
              <a:rPr lang="en-US" sz="2800" b="1" dirty="0">
                <a:solidFill>
                  <a:srgbClr val="FFFFFF"/>
                </a:solidFill>
                <a:latin typeface="Canva Sans"/>
                <a:ea typeface="Canva Sans"/>
                <a:cs typeface="Canva Sans"/>
                <a:sym typeface="Canva Sans"/>
              </a:rPr>
              <a:t>"In a three-way merge, as shown in the image, Git uses the common ancestor (commit 1 Real Code), the current branch (feature 1 modified code), and the merging branch (commit 1 Copied Code) to combine changes from different branches, resulting in the Final Code."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68512" y="1509528"/>
            <a:ext cx="21580758" cy="8520357"/>
          </a:xfrm>
          <a:custGeom>
            <a:avLst/>
            <a:gdLst/>
            <a:ahLst/>
            <a:cxnLst/>
            <a:rect l="l" t="t" r="r" b="b"/>
            <a:pathLst>
              <a:path w="21580758" h="8520357">
                <a:moveTo>
                  <a:pt x="0" y="0"/>
                </a:moveTo>
                <a:lnTo>
                  <a:pt x="21580758" y="0"/>
                </a:lnTo>
                <a:lnTo>
                  <a:pt x="21580758" y="8520356"/>
                </a:lnTo>
                <a:lnTo>
                  <a:pt x="0" y="8520356"/>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5991574" y="581025"/>
            <a:ext cx="6157108" cy="810708"/>
          </a:xfrm>
          <a:prstGeom prst="rect">
            <a:avLst/>
          </a:prstGeom>
        </p:spPr>
        <p:txBody>
          <a:bodyPr wrap="square" lIns="0" tIns="0" rIns="0" bIns="0" rtlCol="0" anchor="t">
            <a:spAutoFit/>
          </a:bodyPr>
          <a:lstStyle/>
          <a:p>
            <a:pPr algn="ctr">
              <a:lnSpc>
                <a:spcPts val="6708"/>
              </a:lnSpc>
            </a:pPr>
            <a:r>
              <a:rPr lang="en-US" sz="4791" dirty="0">
                <a:solidFill>
                  <a:srgbClr val="FFFF00"/>
                </a:solidFill>
                <a:latin typeface="Canva Sans Bold"/>
                <a:ea typeface="Canva Sans Bold"/>
                <a:cs typeface="Canva Sans Bold"/>
                <a:sym typeface="Canva Sans Bold"/>
              </a:rPr>
              <a:t>Deleting a branch: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4337867" y="-561022"/>
            <a:ext cx="11607939" cy="14419800"/>
          </a:xfrm>
          <a:custGeom>
            <a:avLst/>
            <a:gdLst/>
            <a:ahLst/>
            <a:cxnLst/>
            <a:rect l="l" t="t" r="r" b="b"/>
            <a:pathLst>
              <a:path w="11607939" h="14419800">
                <a:moveTo>
                  <a:pt x="0" y="0"/>
                </a:moveTo>
                <a:lnTo>
                  <a:pt x="11607939" y="0"/>
                </a:lnTo>
                <a:lnTo>
                  <a:pt x="11607939"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338434" y="581025"/>
            <a:ext cx="3329566" cy="810708"/>
          </a:xfrm>
          <a:prstGeom prst="rect">
            <a:avLst/>
          </a:prstGeom>
        </p:spPr>
        <p:txBody>
          <a:bodyPr wrap="square" lIns="0" tIns="0" rIns="0" bIns="0" rtlCol="0" anchor="t">
            <a:spAutoFit/>
          </a:bodyPr>
          <a:lstStyle/>
          <a:p>
            <a:pPr algn="ctr">
              <a:lnSpc>
                <a:spcPts val="6708"/>
              </a:lnSpc>
            </a:pPr>
            <a:r>
              <a:rPr lang="en-US" sz="4791" dirty="0">
                <a:solidFill>
                  <a:srgbClr val="FFFF00"/>
                </a:solidFill>
                <a:latin typeface="Canva Sans Bold"/>
                <a:ea typeface="Canva Sans Bold"/>
                <a:cs typeface="Canva Sans Bold"/>
                <a:sym typeface="Canva Sans Bold"/>
              </a:rPr>
              <a:t>Stashing:</a:t>
            </a:r>
          </a:p>
        </p:txBody>
      </p:sp>
      <p:sp>
        <p:nvSpPr>
          <p:cNvPr id="7" name="TextBox 7"/>
          <p:cNvSpPr txBox="1"/>
          <p:nvPr/>
        </p:nvSpPr>
        <p:spPr>
          <a:xfrm>
            <a:off x="418886" y="1577970"/>
            <a:ext cx="17450228" cy="7998977"/>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"When you are working on any branch and have written some code but haven't committed it, and you try to switch to another branch, Git tells you that the changes aren't saved and might get deleted. </a:t>
            </a:r>
          </a:p>
          <a:p>
            <a:pPr algn="l">
              <a:lnSpc>
                <a:spcPts val="7144"/>
              </a:lnSpc>
            </a:pPr>
            <a:endParaRPr lang="en-US" sz="3590">
              <a:solidFill>
                <a:srgbClr val="FFFFFF"/>
              </a:solidFill>
              <a:latin typeface="Canva Sans"/>
              <a:ea typeface="Canva Sans"/>
              <a:cs typeface="Canva Sans"/>
              <a:sym typeface="Canva Sans"/>
            </a:endParaRPr>
          </a:p>
          <a:p>
            <a:pPr algn="l">
              <a:lnSpc>
                <a:spcPts val="7144"/>
              </a:lnSpc>
            </a:pPr>
            <a:r>
              <a:rPr lang="en-US" sz="3590">
                <a:solidFill>
                  <a:srgbClr val="FFFFFF"/>
                </a:solidFill>
                <a:latin typeface="Canva Sans"/>
                <a:ea typeface="Canva Sans"/>
                <a:cs typeface="Canva Sans"/>
                <a:sym typeface="Canva Sans"/>
              </a:rPr>
              <a:t>We can either delete those changes or save them as a draft (stash them). When you stash the changes, they won't be deleted or added, but they will be stored somewhere.</a:t>
            </a:r>
          </a:p>
          <a:p>
            <a:pPr algn="l">
              <a:lnSpc>
                <a:spcPts val="7144"/>
              </a:lnSpc>
            </a:pPr>
            <a:endParaRPr lang="en-US" sz="3590">
              <a:solidFill>
                <a:srgbClr val="FFFFFF"/>
              </a:solidFill>
              <a:latin typeface="Canva Sans"/>
              <a:ea typeface="Canva Sans"/>
              <a:cs typeface="Canva Sans"/>
              <a:sym typeface="Canva Sans"/>
            </a:endParaRPr>
          </a:p>
          <a:p>
            <a:pPr algn="l">
              <a:lnSpc>
                <a:spcPts val="7144"/>
              </a:lnSpc>
            </a:pPr>
            <a:r>
              <a:rPr lang="en-US" sz="3590">
                <a:solidFill>
                  <a:srgbClr val="FFFFFF"/>
                </a:solidFill>
                <a:latin typeface="Canva Sans"/>
                <a:ea typeface="Canva Sans"/>
                <a:cs typeface="Canva Sans"/>
                <a:sym typeface="Canva Sans"/>
              </a:rPr>
              <a:t> Later, when you come back to that branch, you can reapply those changes."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79190" y="1028700"/>
            <a:ext cx="15746766" cy="8857556"/>
          </a:xfrm>
          <a:custGeom>
            <a:avLst/>
            <a:gdLst/>
            <a:ahLst/>
            <a:cxnLst/>
            <a:rect l="l" t="t" r="r" b="b"/>
            <a:pathLst>
              <a:path w="15746766" h="8857556">
                <a:moveTo>
                  <a:pt x="0" y="0"/>
                </a:moveTo>
                <a:lnTo>
                  <a:pt x="15746766" y="0"/>
                </a:lnTo>
                <a:lnTo>
                  <a:pt x="15746766" y="8857556"/>
                </a:lnTo>
                <a:lnTo>
                  <a:pt x="0" y="8857556"/>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55123" y="982852"/>
            <a:ext cx="14559652" cy="811385"/>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To create and switch branch at once: </a:t>
            </a:r>
            <a:r>
              <a:rPr lang="en-US" sz="3590">
                <a:solidFill>
                  <a:srgbClr val="FFFF00"/>
                </a:solidFill>
                <a:latin typeface="Canva Sans"/>
                <a:ea typeface="Canva Sans"/>
                <a:cs typeface="Canva Sans"/>
                <a:sym typeface="Canva Sans"/>
              </a:rPr>
              <a:t>git switch -C feature/footer</a:t>
            </a:r>
          </a:p>
        </p:txBody>
      </p:sp>
      <p:sp>
        <p:nvSpPr>
          <p:cNvPr id="7" name="TextBox 7"/>
          <p:cNvSpPr txBox="1"/>
          <p:nvPr/>
        </p:nvSpPr>
        <p:spPr>
          <a:xfrm>
            <a:off x="550032" y="2089512"/>
            <a:ext cx="14559652" cy="811385"/>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Let’s do stashing:</a:t>
            </a:r>
          </a:p>
        </p:txBody>
      </p:sp>
      <p:sp>
        <p:nvSpPr>
          <p:cNvPr id="8" name="TextBox 8"/>
          <p:cNvSpPr txBox="1"/>
          <p:nvPr/>
        </p:nvSpPr>
        <p:spPr>
          <a:xfrm>
            <a:off x="1354072" y="2805646"/>
            <a:ext cx="14559652" cy="5335760"/>
          </a:xfrm>
          <a:prstGeom prst="rect">
            <a:avLst/>
          </a:prstGeom>
        </p:spPr>
        <p:txBody>
          <a:bodyPr lIns="0" tIns="0" rIns="0" bIns="0" rtlCol="0" anchor="t">
            <a:spAutoFit/>
          </a:bodyPr>
          <a:lstStyle/>
          <a:p>
            <a:pPr marL="775093" lvl="1" indent="-387546" algn="l">
              <a:lnSpc>
                <a:spcPts val="7144"/>
              </a:lnSpc>
              <a:buAutoNum type="arabicPeriod"/>
            </a:pPr>
            <a:r>
              <a:rPr lang="en-US" sz="3590">
                <a:solidFill>
                  <a:srgbClr val="FFFFFF"/>
                </a:solidFill>
                <a:latin typeface="Canva Sans"/>
                <a:ea typeface="Canva Sans"/>
                <a:cs typeface="Canva Sans"/>
                <a:sym typeface="Canva Sans"/>
              </a:rPr>
              <a:t> first create a branch and switch by writting </a:t>
            </a:r>
            <a:r>
              <a:rPr lang="en-US" sz="3590">
                <a:solidFill>
                  <a:srgbClr val="FFFF00"/>
                </a:solidFill>
                <a:latin typeface="Canva Sans"/>
                <a:ea typeface="Canva Sans"/>
                <a:cs typeface="Canva Sans"/>
                <a:sym typeface="Canva Sans"/>
              </a:rPr>
              <a:t>above</a:t>
            </a:r>
            <a:r>
              <a:rPr lang="en-US" sz="3590">
                <a:solidFill>
                  <a:srgbClr val="FFFFFF"/>
                </a:solidFill>
                <a:latin typeface="Canva Sans"/>
                <a:ea typeface="Canva Sans"/>
                <a:cs typeface="Canva Sans"/>
                <a:sym typeface="Canva Sans"/>
              </a:rPr>
              <a:t> command.</a:t>
            </a:r>
          </a:p>
          <a:p>
            <a:pPr marL="775093" lvl="1" indent="-387546" algn="l">
              <a:lnSpc>
                <a:spcPts val="7144"/>
              </a:lnSpc>
              <a:buAutoNum type="arabicPeriod"/>
            </a:pPr>
            <a:r>
              <a:rPr lang="en-US" sz="3590">
                <a:solidFill>
                  <a:srgbClr val="FFFFFF"/>
                </a:solidFill>
                <a:latin typeface="Canva Sans"/>
                <a:ea typeface="Canva Sans"/>
                <a:cs typeface="Canva Sans"/>
                <a:sym typeface="Canva Sans"/>
              </a:rPr>
              <a:t>let’s say we make </a:t>
            </a:r>
            <a:r>
              <a:rPr lang="en-US" sz="3590">
                <a:solidFill>
                  <a:srgbClr val="FFFF00"/>
                </a:solidFill>
                <a:latin typeface="Canva Sans"/>
                <a:ea typeface="Canva Sans"/>
                <a:cs typeface="Canva Sans"/>
                <a:sym typeface="Canva Sans"/>
              </a:rPr>
              <a:t>feature/footer</a:t>
            </a:r>
            <a:r>
              <a:rPr lang="en-US" sz="3590">
                <a:solidFill>
                  <a:srgbClr val="FFFFFF"/>
                </a:solidFill>
                <a:latin typeface="Canva Sans"/>
                <a:ea typeface="Canva Sans"/>
                <a:cs typeface="Canva Sans"/>
                <a:sym typeface="Canva Sans"/>
              </a:rPr>
              <a:t> branch.</a:t>
            </a:r>
          </a:p>
          <a:p>
            <a:pPr marL="775093" lvl="1" indent="-387546" algn="l">
              <a:lnSpc>
                <a:spcPts val="7144"/>
              </a:lnSpc>
              <a:buAutoNum type="arabicPeriod"/>
            </a:pPr>
            <a:r>
              <a:rPr lang="en-US" sz="3590">
                <a:solidFill>
                  <a:srgbClr val="FFFFFF"/>
                </a:solidFill>
                <a:latin typeface="Canva Sans"/>
                <a:ea typeface="Canva Sans"/>
                <a:cs typeface="Canva Sans"/>
                <a:sym typeface="Canva Sans"/>
              </a:rPr>
              <a:t>switch to main branch : </a:t>
            </a:r>
            <a:r>
              <a:rPr lang="en-US" sz="3590">
                <a:solidFill>
                  <a:srgbClr val="FFFF00"/>
                </a:solidFill>
                <a:latin typeface="Canva Sans"/>
                <a:ea typeface="Canva Sans"/>
                <a:cs typeface="Canva Sans"/>
                <a:sym typeface="Canva Sans"/>
              </a:rPr>
              <a:t>git switch main</a:t>
            </a:r>
          </a:p>
          <a:p>
            <a:pPr marL="775093" lvl="1" indent="-387546" algn="l">
              <a:lnSpc>
                <a:spcPts val="7144"/>
              </a:lnSpc>
              <a:buAutoNum type="arabicPeriod"/>
            </a:pPr>
            <a:r>
              <a:rPr lang="en-US" sz="3590">
                <a:solidFill>
                  <a:srgbClr val="FFFFFF"/>
                </a:solidFill>
                <a:latin typeface="Canva Sans"/>
                <a:ea typeface="Canva Sans"/>
                <a:cs typeface="Canva Sans"/>
                <a:sym typeface="Canva Sans"/>
              </a:rPr>
              <a:t>Inside main, write a code, add and commit it.</a:t>
            </a:r>
          </a:p>
          <a:p>
            <a:pPr marL="775093" lvl="1" indent="-387546" algn="l">
              <a:lnSpc>
                <a:spcPts val="7144"/>
              </a:lnSpc>
              <a:buAutoNum type="arabicPeriod"/>
            </a:pPr>
            <a:r>
              <a:rPr lang="en-US" sz="3590">
                <a:solidFill>
                  <a:srgbClr val="FFFFFF"/>
                </a:solidFill>
                <a:latin typeface="Canva Sans"/>
                <a:ea typeface="Canva Sans"/>
                <a:cs typeface="Canva Sans"/>
                <a:sym typeface="Canva Sans"/>
              </a:rPr>
              <a:t>Again, switch the branch :</a:t>
            </a:r>
            <a:r>
              <a:rPr lang="en-US" sz="3590">
                <a:solidFill>
                  <a:srgbClr val="FFFF00"/>
                </a:solidFill>
                <a:latin typeface="Canva Sans"/>
                <a:ea typeface="Canva Sans"/>
                <a:cs typeface="Canva Sans"/>
                <a:sym typeface="Canva Sans"/>
              </a:rPr>
              <a:t> git switch feature/footer</a:t>
            </a:r>
            <a:r>
              <a:rPr lang="en-US" sz="3590">
                <a:solidFill>
                  <a:srgbClr val="FFFFFF"/>
                </a:solidFill>
                <a:latin typeface="Canva Sans"/>
                <a:ea typeface="Canva Sans"/>
                <a:cs typeface="Canva Sans"/>
                <a:sym typeface="Canva Sans"/>
              </a:rPr>
              <a:t>.</a:t>
            </a:r>
          </a:p>
          <a:p>
            <a:pPr marL="775093" lvl="1" indent="-387546" algn="l">
              <a:lnSpc>
                <a:spcPts val="7144"/>
              </a:lnSpc>
              <a:buAutoNum type="arabicPeriod"/>
            </a:pPr>
            <a:r>
              <a:rPr lang="en-US" sz="3590">
                <a:solidFill>
                  <a:srgbClr val="FFFFFF"/>
                </a:solidFill>
                <a:latin typeface="Canva Sans"/>
                <a:ea typeface="Canva Sans"/>
                <a:cs typeface="Canva Sans"/>
                <a:sym typeface="Canva Sans"/>
              </a:rPr>
              <a:t>Write a code into feature/footer and add and commit 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5599000"/>
            <a:ext cx="14559652" cy="4430885"/>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Now, we have to commit or stash our code to switch to another branch. </a:t>
            </a:r>
          </a:p>
          <a:p>
            <a:pPr algn="l">
              <a:lnSpc>
                <a:spcPts val="7144"/>
              </a:lnSpc>
            </a:pPr>
            <a:r>
              <a:rPr lang="en-US" sz="3590">
                <a:solidFill>
                  <a:srgbClr val="FFFFFF"/>
                </a:solidFill>
                <a:latin typeface="Canva Sans"/>
                <a:ea typeface="Canva Sans"/>
                <a:cs typeface="Canva Sans"/>
                <a:sym typeface="Canva Sans"/>
              </a:rPr>
              <a:t>for this: </a:t>
            </a:r>
            <a:r>
              <a:rPr lang="en-US" sz="3590">
                <a:solidFill>
                  <a:srgbClr val="FFFF00"/>
                </a:solidFill>
                <a:latin typeface="Canva Sans"/>
                <a:ea typeface="Canva Sans"/>
                <a:cs typeface="Canva Sans"/>
                <a:sym typeface="Canva Sans"/>
              </a:rPr>
              <a:t>git stash</a:t>
            </a:r>
          </a:p>
          <a:p>
            <a:pPr algn="l">
              <a:lnSpc>
                <a:spcPts val="7144"/>
              </a:lnSpc>
            </a:pPr>
            <a:r>
              <a:rPr lang="en-US" sz="3590">
                <a:solidFill>
                  <a:srgbClr val="FFFFFF"/>
                </a:solidFill>
                <a:latin typeface="Canva Sans"/>
                <a:ea typeface="Canva Sans"/>
                <a:cs typeface="Canva Sans"/>
                <a:sym typeface="Canva Sans"/>
              </a:rPr>
              <a:t>your code is now stashed, you can switch to feature/footer.</a:t>
            </a:r>
          </a:p>
          <a:p>
            <a:pPr algn="l">
              <a:lnSpc>
                <a:spcPts val="7144"/>
              </a:lnSpc>
            </a:pPr>
            <a:endParaRPr lang="en-US" sz="3590">
              <a:solidFill>
                <a:srgbClr val="FFFFFF"/>
              </a:solidFill>
              <a:latin typeface="Canva Sans"/>
              <a:ea typeface="Canva Sans"/>
              <a:cs typeface="Canva Sans"/>
              <a:sym typeface="Canva Sans"/>
            </a:endParaRPr>
          </a:p>
        </p:txBody>
      </p:sp>
      <p:sp>
        <p:nvSpPr>
          <p:cNvPr id="7" name="TextBox 7"/>
          <p:cNvSpPr txBox="1"/>
          <p:nvPr/>
        </p:nvSpPr>
        <p:spPr>
          <a:xfrm>
            <a:off x="1028700" y="762000"/>
            <a:ext cx="14559652" cy="4430885"/>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now switch to main : </a:t>
            </a:r>
            <a:r>
              <a:rPr lang="en-US" sz="3590">
                <a:solidFill>
                  <a:srgbClr val="FFFF00"/>
                </a:solidFill>
                <a:latin typeface="Canva Sans"/>
                <a:ea typeface="Canva Sans"/>
                <a:cs typeface="Canva Sans"/>
                <a:sym typeface="Canva Sans"/>
              </a:rPr>
              <a:t>git switch main</a:t>
            </a:r>
          </a:p>
          <a:p>
            <a:pPr algn="l">
              <a:lnSpc>
                <a:spcPts val="7144"/>
              </a:lnSpc>
            </a:pPr>
            <a:r>
              <a:rPr lang="en-US" sz="3590">
                <a:solidFill>
                  <a:srgbClr val="FFFFFF"/>
                </a:solidFill>
                <a:latin typeface="Canva Sans"/>
                <a:ea typeface="Canva Sans"/>
                <a:cs typeface="Canva Sans"/>
                <a:sym typeface="Canva Sans"/>
              </a:rPr>
              <a:t>Again write another line into main and </a:t>
            </a:r>
            <a:r>
              <a:rPr lang="en-US" sz="3590">
                <a:solidFill>
                  <a:srgbClr val="FFFF00"/>
                </a:solidFill>
                <a:latin typeface="Canva Sans"/>
                <a:ea typeface="Canva Sans"/>
                <a:cs typeface="Canva Sans"/>
                <a:sym typeface="Canva Sans"/>
              </a:rPr>
              <a:t>do not add or commit it.</a:t>
            </a:r>
          </a:p>
          <a:p>
            <a:pPr algn="l">
              <a:lnSpc>
                <a:spcPts val="7144"/>
              </a:lnSpc>
            </a:pPr>
            <a:r>
              <a:rPr lang="en-US" sz="3590">
                <a:solidFill>
                  <a:srgbClr val="FFFFFF"/>
                </a:solidFill>
                <a:latin typeface="Canva Sans"/>
                <a:ea typeface="Canva Sans"/>
                <a:cs typeface="Canva Sans"/>
                <a:sym typeface="Canva Sans"/>
              </a:rPr>
              <a:t>Now, try switching the branch::::::::</a:t>
            </a:r>
          </a:p>
          <a:p>
            <a:pPr algn="l">
              <a:lnSpc>
                <a:spcPts val="7144"/>
              </a:lnSpc>
            </a:pPr>
            <a:r>
              <a:rPr lang="en-US" sz="3590">
                <a:solidFill>
                  <a:srgbClr val="FFFF00"/>
                </a:solidFill>
                <a:latin typeface="Canva Sans"/>
                <a:ea typeface="Canva Sans"/>
                <a:cs typeface="Canva Sans"/>
                <a:sym typeface="Canva Sans"/>
              </a:rPr>
              <a:t>Here we got the error saying that: please commit your changes or stash them before you switch branches.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837001"/>
            <a:ext cx="14559652" cy="5335760"/>
          </a:xfrm>
          <a:prstGeom prst="rect">
            <a:avLst/>
          </a:prstGeom>
        </p:spPr>
        <p:txBody>
          <a:bodyPr lIns="0" tIns="0" rIns="0" bIns="0" rtlCol="0" anchor="t">
            <a:spAutoFit/>
          </a:bodyPr>
          <a:lstStyle/>
          <a:p>
            <a:pPr algn="l">
              <a:lnSpc>
                <a:spcPts val="7144"/>
              </a:lnSpc>
            </a:pPr>
            <a:r>
              <a:rPr lang="en-US" sz="3590">
                <a:solidFill>
                  <a:srgbClr val="FFFFFF"/>
                </a:solidFill>
                <a:latin typeface="Canva Sans"/>
                <a:ea typeface="Canva Sans"/>
                <a:cs typeface="Canva Sans"/>
                <a:sym typeface="Canva Sans"/>
              </a:rPr>
              <a:t>Again switch branch from feature/footer to main: </a:t>
            </a:r>
            <a:r>
              <a:rPr lang="en-US" sz="3590">
                <a:solidFill>
                  <a:srgbClr val="FFFF00"/>
                </a:solidFill>
                <a:latin typeface="Canva Sans"/>
                <a:ea typeface="Canva Sans"/>
                <a:cs typeface="Canva Sans"/>
                <a:sym typeface="Canva Sans"/>
              </a:rPr>
              <a:t>git switch main</a:t>
            </a:r>
          </a:p>
          <a:p>
            <a:pPr algn="l">
              <a:lnSpc>
                <a:spcPts val="7144"/>
              </a:lnSpc>
            </a:pPr>
            <a:r>
              <a:rPr lang="en-US" sz="3590">
                <a:solidFill>
                  <a:srgbClr val="FFFFFF"/>
                </a:solidFill>
                <a:latin typeface="Canva Sans"/>
                <a:ea typeface="Canva Sans"/>
                <a:cs typeface="Canva Sans"/>
                <a:sym typeface="Canva Sans"/>
              </a:rPr>
              <a:t>Here, we have to get back our stashed code:</a:t>
            </a:r>
          </a:p>
          <a:p>
            <a:pPr algn="l">
              <a:lnSpc>
                <a:spcPts val="7144"/>
              </a:lnSpc>
            </a:pPr>
            <a:r>
              <a:rPr lang="en-US" sz="3590">
                <a:solidFill>
                  <a:srgbClr val="FFFF00"/>
                </a:solidFill>
                <a:latin typeface="Canva Sans"/>
                <a:ea typeface="Canva Sans"/>
                <a:cs typeface="Canva Sans"/>
                <a:sym typeface="Canva Sans"/>
              </a:rPr>
              <a:t>git stash apply</a:t>
            </a:r>
          </a:p>
          <a:p>
            <a:pPr algn="l">
              <a:lnSpc>
                <a:spcPts val="7144"/>
              </a:lnSpc>
            </a:pPr>
            <a:r>
              <a:rPr lang="en-US" sz="3590">
                <a:solidFill>
                  <a:srgbClr val="FFFFFF"/>
                </a:solidFill>
                <a:latin typeface="Canva Sans"/>
                <a:ea typeface="Canva Sans"/>
                <a:cs typeface="Canva Sans"/>
                <a:sym typeface="Canva Sans"/>
              </a:rPr>
              <a:t>Then, </a:t>
            </a:r>
            <a:r>
              <a:rPr lang="en-US" sz="3590">
                <a:solidFill>
                  <a:srgbClr val="FFFF00"/>
                </a:solidFill>
                <a:latin typeface="Canva Sans"/>
                <a:ea typeface="Canva Sans"/>
                <a:cs typeface="Canva Sans"/>
                <a:sym typeface="Canva Sans"/>
              </a:rPr>
              <a:t>git stash clear</a:t>
            </a:r>
            <a:r>
              <a:rPr lang="en-US" sz="3590">
                <a:solidFill>
                  <a:srgbClr val="FFFFFF"/>
                </a:solidFill>
                <a:latin typeface="Canva Sans"/>
                <a:ea typeface="Canva Sans"/>
                <a:cs typeface="Canva Sans"/>
                <a:sym typeface="Canva Sans"/>
              </a:rPr>
              <a:t> to delete the stash.</a:t>
            </a:r>
          </a:p>
          <a:p>
            <a:pPr algn="l">
              <a:lnSpc>
                <a:spcPts val="7144"/>
              </a:lnSpc>
            </a:pPr>
            <a:r>
              <a:rPr lang="en-US" sz="3590">
                <a:solidFill>
                  <a:srgbClr val="FFFFFF"/>
                </a:solidFill>
                <a:latin typeface="Canva Sans"/>
                <a:ea typeface="Canva Sans"/>
                <a:cs typeface="Canva Sans"/>
                <a:sym typeface="Canva Sans"/>
              </a:rPr>
              <a:t>Then, we got our stashed code and we can now add and commit our code.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4167833" y="-794819"/>
            <a:ext cx="11607939" cy="14419800"/>
          </a:xfrm>
          <a:custGeom>
            <a:avLst/>
            <a:gdLst/>
            <a:ahLst/>
            <a:cxnLst/>
            <a:rect l="l" t="t" r="r" b="b"/>
            <a:pathLst>
              <a:path w="11607939" h="14419800">
                <a:moveTo>
                  <a:pt x="0" y="0"/>
                </a:moveTo>
                <a:lnTo>
                  <a:pt x="11607939" y="0"/>
                </a:lnTo>
                <a:lnTo>
                  <a:pt x="11607939"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560148" y="814822"/>
            <a:ext cx="4946052" cy="810708"/>
          </a:xfrm>
          <a:prstGeom prst="rect">
            <a:avLst/>
          </a:prstGeom>
        </p:spPr>
        <p:txBody>
          <a:bodyPr wrap="square" lIns="0" tIns="0" rIns="0" bIns="0" rtlCol="0" anchor="t">
            <a:spAutoFit/>
          </a:bodyPr>
          <a:lstStyle/>
          <a:p>
            <a:pPr algn="ctr">
              <a:lnSpc>
                <a:spcPts val="6708"/>
              </a:lnSpc>
            </a:pPr>
            <a:r>
              <a:rPr lang="en-US" sz="4791" dirty="0">
                <a:solidFill>
                  <a:srgbClr val="FFFF00"/>
                </a:solidFill>
                <a:latin typeface="Canva Sans Bold"/>
                <a:ea typeface="Canva Sans Bold"/>
                <a:cs typeface="Canva Sans Bold"/>
                <a:sym typeface="Canva Sans Bold"/>
              </a:rPr>
              <a:t>Collaboration :</a:t>
            </a:r>
          </a:p>
        </p:txBody>
      </p:sp>
      <p:sp>
        <p:nvSpPr>
          <p:cNvPr id="7" name="TextBox 7"/>
          <p:cNvSpPr txBox="1"/>
          <p:nvPr/>
        </p:nvSpPr>
        <p:spPr>
          <a:xfrm>
            <a:off x="582361" y="1568379"/>
            <a:ext cx="15851441" cy="8324438"/>
          </a:xfrm>
          <a:prstGeom prst="rect">
            <a:avLst/>
          </a:prstGeom>
        </p:spPr>
        <p:txBody>
          <a:bodyPr lIns="0" tIns="0" rIns="0" bIns="0" rtlCol="0" anchor="t">
            <a:spAutoFit/>
          </a:bodyPr>
          <a:lstStyle/>
          <a:p>
            <a:pPr algn="l">
              <a:lnSpc>
                <a:spcPts val="6028"/>
              </a:lnSpc>
            </a:pPr>
            <a:r>
              <a:rPr lang="en-US" sz="3029" dirty="0">
                <a:solidFill>
                  <a:srgbClr val="FFFFFF"/>
                </a:solidFill>
                <a:latin typeface="Canva Sans"/>
                <a:ea typeface="Canva Sans"/>
                <a:cs typeface="Canva Sans"/>
                <a:sym typeface="Canva Sans"/>
              </a:rPr>
              <a:t>Key points to remember:</a:t>
            </a:r>
          </a:p>
          <a:p>
            <a:pPr algn="l">
              <a:lnSpc>
                <a:spcPts val="6028"/>
              </a:lnSpc>
            </a:pPr>
            <a:r>
              <a:rPr lang="en-US" sz="3029" dirty="0">
                <a:solidFill>
                  <a:srgbClr val="FFFFFF"/>
                </a:solidFill>
                <a:latin typeface="Canva Sans"/>
                <a:ea typeface="Canva Sans"/>
                <a:cs typeface="Canva Sans"/>
                <a:sym typeface="Canva Sans"/>
              </a:rPr>
              <a:t>1. Captain makes folders and all the initial files.</a:t>
            </a:r>
          </a:p>
          <a:p>
            <a:pPr algn="l">
              <a:lnSpc>
                <a:spcPts val="6028"/>
              </a:lnSpc>
            </a:pPr>
            <a:r>
              <a:rPr lang="en-US" sz="3029" dirty="0">
                <a:solidFill>
                  <a:srgbClr val="FFFFFF"/>
                </a:solidFill>
                <a:latin typeface="Canva Sans"/>
                <a:ea typeface="Canva Sans"/>
                <a:cs typeface="Canva Sans"/>
                <a:sym typeface="Canva Sans"/>
              </a:rPr>
              <a:t>2. Captain upload the files in </a:t>
            </a:r>
            <a:r>
              <a:rPr lang="en-US" sz="3029" dirty="0" err="1">
                <a:solidFill>
                  <a:srgbClr val="FFFFFF"/>
                </a:solidFill>
                <a:latin typeface="Canva Sans"/>
                <a:ea typeface="Canva Sans"/>
                <a:cs typeface="Canva Sans"/>
                <a:sym typeface="Canva Sans"/>
              </a:rPr>
              <a:t>github</a:t>
            </a:r>
            <a:r>
              <a:rPr lang="en-US" sz="3029" dirty="0">
                <a:solidFill>
                  <a:srgbClr val="FFFFFF"/>
                </a:solidFill>
                <a:latin typeface="Canva Sans"/>
                <a:ea typeface="Canva Sans"/>
                <a:cs typeface="Canva Sans"/>
                <a:sym typeface="Canva Sans"/>
              </a:rPr>
              <a:t>.</a:t>
            </a:r>
          </a:p>
          <a:p>
            <a:pPr algn="l">
              <a:lnSpc>
                <a:spcPts val="6028"/>
              </a:lnSpc>
            </a:pPr>
            <a:r>
              <a:rPr lang="en-US" sz="3029" dirty="0">
                <a:solidFill>
                  <a:srgbClr val="FFFFFF"/>
                </a:solidFill>
                <a:latin typeface="Canva Sans"/>
                <a:ea typeface="Canva Sans"/>
                <a:cs typeface="Canva Sans"/>
                <a:sym typeface="Canva Sans"/>
              </a:rPr>
              <a:t>3. Captain add the collaborators.</a:t>
            </a:r>
          </a:p>
          <a:p>
            <a:pPr algn="l">
              <a:lnSpc>
                <a:spcPts val="6028"/>
              </a:lnSpc>
            </a:pPr>
            <a:r>
              <a:rPr lang="en-US" sz="3029" dirty="0">
                <a:solidFill>
                  <a:srgbClr val="FFFFFF"/>
                </a:solidFill>
                <a:latin typeface="Canva Sans"/>
                <a:ea typeface="Canva Sans"/>
                <a:cs typeface="Canva Sans"/>
                <a:sym typeface="Canva Sans"/>
              </a:rPr>
              <a:t>4. Collaborators clone the repo into their local environment.</a:t>
            </a:r>
          </a:p>
          <a:p>
            <a:pPr algn="l">
              <a:lnSpc>
                <a:spcPts val="6028"/>
              </a:lnSpc>
            </a:pPr>
            <a:r>
              <a:rPr lang="en-US" sz="3029" dirty="0">
                <a:solidFill>
                  <a:srgbClr val="FFFFFF"/>
                </a:solidFill>
                <a:latin typeface="Canva Sans"/>
                <a:ea typeface="Canva Sans"/>
                <a:cs typeface="Canva Sans"/>
                <a:sym typeface="Canva Sans"/>
              </a:rPr>
              <a:t>5. Imp: Collaborators create their </a:t>
            </a:r>
            <a:r>
              <a:rPr lang="en-US" sz="3029" dirty="0" err="1">
                <a:solidFill>
                  <a:srgbClr val="FFFFFF"/>
                </a:solidFill>
                <a:latin typeface="Canva Sans"/>
                <a:ea typeface="Canva Sans"/>
                <a:cs typeface="Canva Sans"/>
                <a:sym typeface="Canva Sans"/>
              </a:rPr>
              <a:t>seperate</a:t>
            </a:r>
            <a:r>
              <a:rPr lang="en-US" sz="3029" dirty="0">
                <a:solidFill>
                  <a:srgbClr val="FFFFFF"/>
                </a:solidFill>
                <a:latin typeface="Canva Sans"/>
                <a:ea typeface="Canva Sans"/>
                <a:cs typeface="Canva Sans"/>
                <a:sym typeface="Canva Sans"/>
              </a:rPr>
              <a:t> branch.</a:t>
            </a:r>
          </a:p>
          <a:p>
            <a:pPr algn="l">
              <a:lnSpc>
                <a:spcPts val="6028"/>
              </a:lnSpc>
            </a:pPr>
            <a:r>
              <a:rPr lang="en-US" sz="3029" dirty="0">
                <a:solidFill>
                  <a:srgbClr val="FFFFFF"/>
                </a:solidFill>
                <a:latin typeface="Canva Sans"/>
                <a:ea typeface="Canva Sans"/>
                <a:cs typeface="Canva Sans"/>
                <a:sym typeface="Canva Sans"/>
              </a:rPr>
              <a:t>6. Collaborators write codes in their </a:t>
            </a:r>
            <a:r>
              <a:rPr lang="en-US" sz="3029" dirty="0" err="1">
                <a:solidFill>
                  <a:srgbClr val="FFFFFF"/>
                </a:solidFill>
                <a:latin typeface="Canva Sans"/>
                <a:ea typeface="Canva Sans"/>
                <a:cs typeface="Canva Sans"/>
                <a:sym typeface="Canva Sans"/>
              </a:rPr>
              <a:t>seperate</a:t>
            </a:r>
            <a:r>
              <a:rPr lang="en-US" sz="3029" dirty="0">
                <a:solidFill>
                  <a:srgbClr val="FFFFFF"/>
                </a:solidFill>
                <a:latin typeface="Canva Sans"/>
                <a:ea typeface="Canva Sans"/>
                <a:cs typeface="Canva Sans"/>
                <a:sym typeface="Canva Sans"/>
              </a:rPr>
              <a:t> branch.</a:t>
            </a:r>
          </a:p>
          <a:p>
            <a:pPr algn="l">
              <a:lnSpc>
                <a:spcPts val="6028"/>
              </a:lnSpc>
            </a:pPr>
            <a:r>
              <a:rPr lang="en-US" sz="3029" dirty="0">
                <a:solidFill>
                  <a:srgbClr val="FFFFFF"/>
                </a:solidFill>
                <a:latin typeface="Canva Sans"/>
                <a:ea typeface="Canva Sans"/>
                <a:cs typeface="Canva Sans"/>
                <a:sym typeface="Canva Sans"/>
              </a:rPr>
              <a:t>7. Collaborators completes coding and they commit and push code in </a:t>
            </a:r>
            <a:r>
              <a:rPr lang="en-US" sz="3029" dirty="0" err="1">
                <a:solidFill>
                  <a:srgbClr val="FFFFFF"/>
                </a:solidFill>
                <a:latin typeface="Canva Sans"/>
                <a:ea typeface="Canva Sans"/>
                <a:cs typeface="Canva Sans"/>
                <a:sym typeface="Canva Sans"/>
              </a:rPr>
              <a:t>github</a:t>
            </a:r>
            <a:r>
              <a:rPr lang="en-US" sz="3029" dirty="0">
                <a:solidFill>
                  <a:srgbClr val="FFFFFF"/>
                </a:solidFill>
                <a:latin typeface="Canva Sans"/>
                <a:ea typeface="Canva Sans"/>
                <a:cs typeface="Canva Sans"/>
                <a:sym typeface="Canva Sans"/>
              </a:rPr>
              <a:t>.</a:t>
            </a:r>
          </a:p>
          <a:p>
            <a:pPr algn="l">
              <a:lnSpc>
                <a:spcPts val="6028"/>
              </a:lnSpc>
            </a:pPr>
            <a:r>
              <a:rPr lang="en-US" sz="3029" dirty="0">
                <a:solidFill>
                  <a:srgbClr val="FFFFFF"/>
                </a:solidFill>
                <a:latin typeface="Canva Sans"/>
                <a:ea typeface="Canva Sans"/>
                <a:cs typeface="Canva Sans"/>
                <a:sym typeface="Canva Sans"/>
              </a:rPr>
              <a:t>8.Collaborators inform the captain that they push the code in </a:t>
            </a:r>
            <a:r>
              <a:rPr lang="en-US" sz="3029" dirty="0" err="1">
                <a:solidFill>
                  <a:srgbClr val="FFFFFF"/>
                </a:solidFill>
                <a:latin typeface="Canva Sans"/>
                <a:ea typeface="Canva Sans"/>
                <a:cs typeface="Canva Sans"/>
                <a:sym typeface="Canva Sans"/>
              </a:rPr>
              <a:t>github</a:t>
            </a:r>
            <a:r>
              <a:rPr lang="en-US" sz="3029" dirty="0">
                <a:solidFill>
                  <a:srgbClr val="FFFFFF"/>
                </a:solidFill>
                <a:latin typeface="Canva Sans"/>
                <a:ea typeface="Canva Sans"/>
                <a:cs typeface="Canva Sans"/>
                <a:sym typeface="Canva Sans"/>
              </a:rPr>
              <a:t>.</a:t>
            </a:r>
          </a:p>
          <a:p>
            <a:pPr algn="l">
              <a:lnSpc>
                <a:spcPts val="6028"/>
              </a:lnSpc>
            </a:pPr>
            <a:r>
              <a:rPr lang="en-US" sz="3029" dirty="0">
                <a:solidFill>
                  <a:srgbClr val="FFFFFF"/>
                </a:solidFill>
                <a:latin typeface="Canva Sans"/>
                <a:ea typeface="Canva Sans"/>
                <a:cs typeface="Canva Sans"/>
                <a:sym typeface="Canva Sans"/>
              </a:rPr>
              <a:t>9. Captain then fetch the code pushed by collaborators and captain checks the code and re-push the code into main folder.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42522" y="4547490"/>
            <a:ext cx="28979037" cy="5307397"/>
          </a:xfrm>
          <a:custGeom>
            <a:avLst/>
            <a:gdLst/>
            <a:ahLst/>
            <a:cxnLst/>
            <a:rect l="l" t="t" r="r" b="b"/>
            <a:pathLst>
              <a:path w="28979037" h="5307397">
                <a:moveTo>
                  <a:pt x="0" y="0"/>
                </a:moveTo>
                <a:lnTo>
                  <a:pt x="28979038" y="0"/>
                </a:lnTo>
                <a:lnTo>
                  <a:pt x="28979038" y="5307397"/>
                </a:lnTo>
                <a:lnTo>
                  <a:pt x="0" y="5307397"/>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3861939" y="814822"/>
            <a:ext cx="9809040" cy="810708"/>
          </a:xfrm>
          <a:prstGeom prst="rect">
            <a:avLst/>
          </a:prstGeom>
        </p:spPr>
        <p:txBody>
          <a:bodyPr lIns="0" tIns="0" rIns="0" bIns="0" rtlCol="0" anchor="t">
            <a:spAutoFit/>
          </a:bodyPr>
          <a:lstStyle/>
          <a:p>
            <a:pPr algn="ctr">
              <a:lnSpc>
                <a:spcPts val="6708"/>
              </a:lnSpc>
            </a:pPr>
            <a:r>
              <a:rPr lang="en-US" sz="4791">
                <a:solidFill>
                  <a:srgbClr val="FFFF00"/>
                </a:solidFill>
                <a:latin typeface="Canva Sans Bold"/>
                <a:ea typeface="Canva Sans Bold"/>
                <a:cs typeface="Canva Sans Bold"/>
                <a:sym typeface="Canva Sans Bold"/>
              </a:rPr>
              <a:t>Let’s make initial folder and files:</a:t>
            </a:r>
          </a:p>
        </p:txBody>
      </p:sp>
      <p:sp>
        <p:nvSpPr>
          <p:cNvPr id="8" name="TextBox 8"/>
          <p:cNvSpPr txBox="1"/>
          <p:nvPr/>
        </p:nvSpPr>
        <p:spPr>
          <a:xfrm>
            <a:off x="582361" y="1568379"/>
            <a:ext cx="15851441" cy="2979111"/>
          </a:xfrm>
          <a:prstGeom prst="rect">
            <a:avLst/>
          </a:prstGeom>
        </p:spPr>
        <p:txBody>
          <a:bodyPr lIns="0" tIns="0" rIns="0" bIns="0" rtlCol="0" anchor="t">
            <a:spAutoFit/>
          </a:bodyPr>
          <a:lstStyle/>
          <a:p>
            <a:pPr marL="654096" lvl="1" indent="-327048" algn="l">
              <a:lnSpc>
                <a:spcPts val="6028"/>
              </a:lnSpc>
              <a:buAutoNum type="arabicPeriod"/>
            </a:pPr>
            <a:r>
              <a:rPr lang="en-US" sz="3029">
                <a:solidFill>
                  <a:srgbClr val="FFFFFF"/>
                </a:solidFill>
                <a:latin typeface="Canva Sans"/>
                <a:ea typeface="Canva Sans"/>
                <a:cs typeface="Canva Sans"/>
                <a:sym typeface="Canva Sans"/>
              </a:rPr>
              <a:t>open folder in vs code and make index.html, style.css and script.js</a:t>
            </a:r>
          </a:p>
          <a:p>
            <a:pPr marL="654096" lvl="1" indent="-327048" algn="l">
              <a:lnSpc>
                <a:spcPts val="6028"/>
              </a:lnSpc>
              <a:buAutoNum type="arabicPeriod"/>
            </a:pPr>
            <a:r>
              <a:rPr lang="en-US" sz="3029">
                <a:solidFill>
                  <a:srgbClr val="FFFFFF"/>
                </a:solidFill>
                <a:latin typeface="Canva Sans"/>
                <a:ea typeface="Canva Sans"/>
                <a:cs typeface="Canva Sans"/>
                <a:sym typeface="Canva Sans"/>
              </a:rPr>
              <a:t>Write boiler plate code in html, css and js.</a:t>
            </a:r>
          </a:p>
          <a:p>
            <a:pPr marL="654096" lvl="1" indent="-327048" algn="l">
              <a:lnSpc>
                <a:spcPts val="6028"/>
              </a:lnSpc>
              <a:buAutoNum type="arabicPeriod"/>
            </a:pPr>
            <a:r>
              <a:rPr lang="en-US" sz="3029">
                <a:solidFill>
                  <a:srgbClr val="FFFFFF"/>
                </a:solidFill>
                <a:latin typeface="Canva Sans"/>
                <a:ea typeface="Canva Sans"/>
                <a:cs typeface="Canva Sans"/>
                <a:sym typeface="Canva Sans"/>
              </a:rPr>
              <a:t>Go to github.com and make one repo and click create repository. Here, we can see bunch of code.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582361" y="1568379"/>
            <a:ext cx="15851441" cy="2210638"/>
          </a:xfrm>
          <a:prstGeom prst="rect">
            <a:avLst/>
          </a:prstGeom>
        </p:spPr>
        <p:txBody>
          <a:bodyPr lIns="0" tIns="0" rIns="0" bIns="0" rtlCol="0" anchor="t">
            <a:spAutoFit/>
          </a:bodyPr>
          <a:lstStyle/>
          <a:p>
            <a:pPr algn="l">
              <a:lnSpc>
                <a:spcPts val="6028"/>
              </a:lnSpc>
            </a:pPr>
            <a:r>
              <a:rPr lang="en-US" sz="3029">
                <a:solidFill>
                  <a:srgbClr val="FFFFFF"/>
                </a:solidFill>
                <a:latin typeface="Canva Sans"/>
                <a:ea typeface="Canva Sans"/>
                <a:cs typeface="Canva Sans"/>
                <a:sym typeface="Canva Sans"/>
              </a:rPr>
              <a:t>4. Open terminal in vs code, copy the code and run each line of code one by one.</a:t>
            </a:r>
          </a:p>
          <a:p>
            <a:pPr algn="l">
              <a:lnSpc>
                <a:spcPts val="6028"/>
              </a:lnSpc>
            </a:pPr>
            <a:r>
              <a:rPr lang="en-US" sz="3029">
                <a:solidFill>
                  <a:srgbClr val="FFFFFF"/>
                </a:solidFill>
                <a:latin typeface="Canva Sans"/>
                <a:ea typeface="Canva Sans"/>
                <a:cs typeface="Canva Sans"/>
                <a:sym typeface="Canva Sans"/>
              </a:rPr>
              <a:t>Note: </a:t>
            </a:r>
            <a:r>
              <a:rPr lang="en-US" sz="3029">
                <a:solidFill>
                  <a:srgbClr val="FFFF00"/>
                </a:solidFill>
                <a:latin typeface="Canva Sans"/>
                <a:ea typeface="Canva Sans"/>
                <a:cs typeface="Canva Sans"/>
                <a:sym typeface="Canva Sans"/>
              </a:rPr>
              <a:t>git add README.md  replace by git add .</a:t>
            </a:r>
            <a:r>
              <a:rPr lang="en-US" sz="3029">
                <a:solidFill>
                  <a:srgbClr val="FFFFFF"/>
                </a:solidFill>
                <a:latin typeface="Canva Sans"/>
                <a:ea typeface="Canva Sans"/>
                <a:cs typeface="Canva Sans"/>
                <a:sym typeface="Canva Sans"/>
              </a:rPr>
              <a:t>  =&gt; to add all the files.</a:t>
            </a:r>
          </a:p>
          <a:p>
            <a:pPr algn="l">
              <a:lnSpc>
                <a:spcPts val="6028"/>
              </a:lnSpc>
            </a:pPr>
            <a:endParaRPr lang="en-US" sz="3029">
              <a:solidFill>
                <a:srgbClr val="FFFFFF"/>
              </a:solidFill>
              <a:latin typeface="Canva Sans"/>
              <a:ea typeface="Canva Sans"/>
              <a:cs typeface="Canva Sans"/>
              <a:sym typeface="Canva Sans"/>
            </a:endParaRPr>
          </a:p>
        </p:txBody>
      </p:sp>
      <p:sp>
        <p:nvSpPr>
          <p:cNvPr id="7" name="TextBox 7"/>
          <p:cNvSpPr txBox="1"/>
          <p:nvPr/>
        </p:nvSpPr>
        <p:spPr>
          <a:xfrm>
            <a:off x="582361" y="3923881"/>
            <a:ext cx="15851441" cy="3734638"/>
          </a:xfrm>
          <a:prstGeom prst="rect">
            <a:avLst/>
          </a:prstGeom>
        </p:spPr>
        <p:txBody>
          <a:bodyPr lIns="0" tIns="0" rIns="0" bIns="0" rtlCol="0" anchor="t">
            <a:spAutoFit/>
          </a:bodyPr>
          <a:lstStyle/>
          <a:p>
            <a:pPr algn="l">
              <a:lnSpc>
                <a:spcPts val="6028"/>
              </a:lnSpc>
            </a:pPr>
            <a:r>
              <a:rPr lang="en-US" sz="3029">
                <a:solidFill>
                  <a:srgbClr val="FFFFFF"/>
                </a:solidFill>
                <a:latin typeface="Canva Sans"/>
                <a:ea typeface="Canva Sans"/>
                <a:cs typeface="Canva Sans"/>
                <a:sym typeface="Canva Sans"/>
              </a:rPr>
              <a:t>Now, inside your recently uploaded file in github, click on setting and then collaborators.</a:t>
            </a:r>
          </a:p>
          <a:p>
            <a:pPr algn="l">
              <a:lnSpc>
                <a:spcPts val="6028"/>
              </a:lnSpc>
            </a:pPr>
            <a:r>
              <a:rPr lang="en-US" sz="3029">
                <a:solidFill>
                  <a:srgbClr val="FFFFFF"/>
                </a:solidFill>
                <a:latin typeface="Canva Sans"/>
                <a:ea typeface="Canva Sans"/>
                <a:cs typeface="Canva Sans"/>
                <a:sym typeface="Canva Sans"/>
              </a:rPr>
              <a:t>Invite collaborators using their email or username.</a:t>
            </a:r>
          </a:p>
          <a:p>
            <a:pPr algn="l">
              <a:lnSpc>
                <a:spcPts val="6028"/>
              </a:lnSpc>
            </a:pPr>
            <a:r>
              <a:rPr lang="en-US" sz="3029">
                <a:solidFill>
                  <a:srgbClr val="FFFFFF"/>
                </a:solidFill>
                <a:latin typeface="Canva Sans"/>
                <a:ea typeface="Canva Sans"/>
                <a:cs typeface="Canva Sans"/>
                <a:sym typeface="Canva Sans"/>
              </a:rPr>
              <a:t>Collaborator check the mail and accept the invitation.</a:t>
            </a:r>
          </a:p>
          <a:p>
            <a:pPr algn="l">
              <a:lnSpc>
                <a:spcPts val="6028"/>
              </a:lnSpc>
            </a:pPr>
            <a:endParaRPr lang="en-US" sz="3029">
              <a:solidFill>
                <a:srgbClr val="FFFFFF"/>
              </a:solidFill>
              <a:latin typeface="Canva Sans"/>
              <a:ea typeface="Canva Sans"/>
              <a:cs typeface="Canva Sans"/>
              <a:sym typeface="Canva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4378" y="3042593"/>
            <a:ext cx="17788273" cy="6838512"/>
          </a:xfrm>
          <a:custGeom>
            <a:avLst/>
            <a:gdLst/>
            <a:ahLst/>
            <a:cxnLst/>
            <a:rect l="l" t="t" r="r" b="b"/>
            <a:pathLst>
              <a:path w="17788273" h="6838512">
                <a:moveTo>
                  <a:pt x="0" y="0"/>
                </a:moveTo>
                <a:lnTo>
                  <a:pt x="17788273" y="0"/>
                </a:lnTo>
                <a:lnTo>
                  <a:pt x="17788273" y="6838512"/>
                </a:lnTo>
                <a:lnTo>
                  <a:pt x="0" y="6838512"/>
                </a:lnTo>
                <a:lnTo>
                  <a:pt x="0" y="0"/>
                </a:lnTo>
                <a:close/>
              </a:path>
            </a:pathLst>
          </a:custGeom>
          <a:blipFill>
            <a:blip r:embed="rId6"/>
            <a:stretch>
              <a:fillRect/>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5103474" y="814822"/>
            <a:ext cx="8155326" cy="810708"/>
          </a:xfrm>
          <a:prstGeom prst="rect">
            <a:avLst/>
          </a:prstGeom>
        </p:spPr>
        <p:txBody>
          <a:bodyPr wrap="square" lIns="0" tIns="0" rIns="0" bIns="0" rtlCol="0" anchor="t">
            <a:spAutoFit/>
          </a:bodyPr>
          <a:lstStyle/>
          <a:p>
            <a:pPr algn="ctr">
              <a:lnSpc>
                <a:spcPts val="6708"/>
              </a:lnSpc>
            </a:pPr>
            <a:r>
              <a:rPr lang="en-US" sz="4791" dirty="0">
                <a:solidFill>
                  <a:srgbClr val="FFFF00"/>
                </a:solidFill>
                <a:latin typeface="Canva Sans Bold"/>
                <a:ea typeface="Canva Sans Bold"/>
                <a:cs typeface="Canva Sans Bold"/>
                <a:sym typeface="Canva Sans Bold"/>
              </a:rPr>
              <a:t>Now , for collaborators:::</a:t>
            </a:r>
          </a:p>
        </p:txBody>
      </p:sp>
      <p:sp>
        <p:nvSpPr>
          <p:cNvPr id="8" name="TextBox 8"/>
          <p:cNvSpPr txBox="1"/>
          <p:nvPr/>
        </p:nvSpPr>
        <p:spPr>
          <a:xfrm>
            <a:off x="1905000" y="1573991"/>
            <a:ext cx="15851441" cy="1448638"/>
          </a:xfrm>
          <a:prstGeom prst="rect">
            <a:avLst/>
          </a:prstGeom>
        </p:spPr>
        <p:txBody>
          <a:bodyPr lIns="0" tIns="0" rIns="0" bIns="0" rtlCol="0" anchor="t">
            <a:spAutoFit/>
          </a:bodyPr>
          <a:lstStyle/>
          <a:p>
            <a:pPr algn="l">
              <a:lnSpc>
                <a:spcPts val="6028"/>
              </a:lnSpc>
            </a:pPr>
            <a:r>
              <a:rPr lang="en-US" sz="3029" dirty="0">
                <a:solidFill>
                  <a:srgbClr val="FFFFFF"/>
                </a:solidFill>
                <a:latin typeface="Canva Sans"/>
                <a:ea typeface="Canva Sans"/>
                <a:cs typeface="Canva Sans"/>
                <a:sym typeface="Canva Sans"/>
              </a:rPr>
              <a:t>After accepting invitation, click on green code button shown in figure and copy the </a:t>
            </a:r>
            <a:r>
              <a:rPr lang="en-US" sz="3029" dirty="0" err="1">
                <a:solidFill>
                  <a:srgbClr val="FFFFFF"/>
                </a:solidFill>
                <a:latin typeface="Canva Sans"/>
                <a:ea typeface="Canva Sans"/>
                <a:cs typeface="Canva Sans"/>
                <a:sym typeface="Canva Sans"/>
              </a:rPr>
              <a:t>url</a:t>
            </a:r>
            <a:r>
              <a:rPr lang="en-US" sz="3029" dirty="0">
                <a:solidFill>
                  <a:srgbClr val="FFFFFF"/>
                </a:solidFill>
                <a:latin typeface="Canva Sans"/>
                <a:ea typeface="Canva Sans"/>
                <a:cs typeface="Canva Sans"/>
                <a:sym typeface="Canva Sans"/>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582361" y="1568379"/>
            <a:ext cx="15851441" cy="3734638"/>
          </a:xfrm>
          <a:prstGeom prst="rect">
            <a:avLst/>
          </a:prstGeom>
        </p:spPr>
        <p:txBody>
          <a:bodyPr lIns="0" tIns="0" rIns="0" bIns="0" rtlCol="0" anchor="t">
            <a:spAutoFit/>
          </a:bodyPr>
          <a:lstStyle/>
          <a:p>
            <a:pPr algn="l">
              <a:lnSpc>
                <a:spcPts val="6028"/>
              </a:lnSpc>
            </a:pPr>
            <a:r>
              <a:rPr lang="en-US" sz="3029" dirty="0">
                <a:solidFill>
                  <a:srgbClr val="FFFFFF"/>
                </a:solidFill>
                <a:latin typeface="Canva Sans"/>
                <a:ea typeface="Canva Sans"/>
                <a:cs typeface="Canva Sans"/>
                <a:sym typeface="Canva Sans"/>
              </a:rPr>
              <a:t>Then, collaborators open the vs code, open the folder in vs code and then opens a terminal. (</a:t>
            </a:r>
            <a:r>
              <a:rPr lang="en-US" sz="3029" dirty="0">
                <a:solidFill>
                  <a:srgbClr val="FFFF00"/>
                </a:solidFill>
                <a:latin typeface="Canva Sans"/>
                <a:ea typeface="Canva Sans"/>
                <a:cs typeface="Canva Sans"/>
                <a:sym typeface="Canva Sans"/>
              </a:rPr>
              <a:t>Only open the folder, don’t make index.html, style.css and other file</a:t>
            </a:r>
            <a:r>
              <a:rPr lang="en-US" sz="3029" dirty="0">
                <a:solidFill>
                  <a:srgbClr val="FFFFFF"/>
                </a:solidFill>
                <a:latin typeface="Canva Sans"/>
                <a:ea typeface="Canva Sans"/>
                <a:cs typeface="Canva Sans"/>
                <a:sym typeface="Canva Sans"/>
              </a:rPr>
              <a:t>).</a:t>
            </a:r>
          </a:p>
          <a:p>
            <a:pPr algn="l">
              <a:lnSpc>
                <a:spcPts val="6028"/>
              </a:lnSpc>
            </a:pPr>
            <a:endParaRPr lang="en-US" sz="3029" dirty="0">
              <a:solidFill>
                <a:srgbClr val="FFFFFF"/>
              </a:solidFill>
              <a:latin typeface="Canva Sans"/>
              <a:ea typeface="Canva Sans"/>
              <a:cs typeface="Canva Sans"/>
              <a:sym typeface="Canva Sans"/>
            </a:endParaRPr>
          </a:p>
          <a:p>
            <a:pPr algn="l">
              <a:lnSpc>
                <a:spcPts val="6028"/>
              </a:lnSpc>
            </a:pPr>
            <a:r>
              <a:rPr lang="en-US" sz="3029" dirty="0">
                <a:solidFill>
                  <a:srgbClr val="FFFFFF"/>
                </a:solidFill>
                <a:latin typeface="Canva Sans"/>
                <a:ea typeface="Canva Sans"/>
                <a:cs typeface="Canva Sans"/>
                <a:sym typeface="Canva Sans"/>
              </a:rPr>
              <a:t>After this, write the code in terminal:</a:t>
            </a:r>
          </a:p>
          <a:p>
            <a:pPr algn="l">
              <a:lnSpc>
                <a:spcPts val="6028"/>
              </a:lnSpc>
            </a:pPr>
            <a:r>
              <a:rPr lang="en-US" sz="3029" dirty="0">
                <a:solidFill>
                  <a:srgbClr val="FF0000"/>
                </a:solidFill>
                <a:latin typeface="Canva Sans"/>
                <a:ea typeface="Canva Sans"/>
                <a:cs typeface="Canva Sans"/>
                <a:sym typeface="Canva Sans"/>
              </a:rPr>
              <a:t>git clone (https://github.com/Mickey4541/git-session-testing.git)(git clone paste </a:t>
            </a:r>
            <a:r>
              <a:rPr lang="en-US" sz="3029" dirty="0" err="1">
                <a:solidFill>
                  <a:srgbClr val="FF0000"/>
                </a:solidFill>
                <a:latin typeface="Canva Sans"/>
                <a:ea typeface="Canva Sans"/>
                <a:cs typeface="Canva Sans"/>
                <a:sym typeface="Canva Sans"/>
              </a:rPr>
              <a:t>url</a:t>
            </a:r>
            <a:r>
              <a:rPr lang="en-US" sz="3029" dirty="0">
                <a:solidFill>
                  <a:srgbClr val="FF0000"/>
                </a:solidFill>
                <a:latin typeface="Canva Sans"/>
                <a:ea typeface="Canva Sans"/>
                <a:cs typeface="Canva Sans"/>
                <a:sym typeface="Canva Sans"/>
              </a:rPr>
              <a:t>).</a:t>
            </a:r>
          </a:p>
        </p:txBody>
      </p:sp>
      <p:sp>
        <p:nvSpPr>
          <p:cNvPr id="7" name="TextBox 7"/>
          <p:cNvSpPr txBox="1"/>
          <p:nvPr/>
        </p:nvSpPr>
        <p:spPr>
          <a:xfrm>
            <a:off x="5103474" y="814822"/>
            <a:ext cx="8079126" cy="810708"/>
          </a:xfrm>
          <a:prstGeom prst="rect">
            <a:avLst/>
          </a:prstGeom>
        </p:spPr>
        <p:txBody>
          <a:bodyPr wrap="square" lIns="0" tIns="0" rIns="0" bIns="0" rtlCol="0" anchor="t">
            <a:spAutoFit/>
          </a:bodyPr>
          <a:lstStyle/>
          <a:p>
            <a:pPr algn="ctr">
              <a:lnSpc>
                <a:spcPts val="6708"/>
              </a:lnSpc>
            </a:pPr>
            <a:r>
              <a:rPr lang="en-US" sz="4791" dirty="0">
                <a:solidFill>
                  <a:srgbClr val="FFFF00"/>
                </a:solidFill>
                <a:latin typeface="Canva Sans Bold"/>
                <a:ea typeface="Canva Sans Bold"/>
                <a:cs typeface="Canva Sans Bold"/>
                <a:sym typeface="Canva Sans Bold"/>
              </a:rPr>
              <a:t>Now , for collaborators:::</a:t>
            </a:r>
          </a:p>
        </p:txBody>
      </p:sp>
      <p:sp>
        <p:nvSpPr>
          <p:cNvPr id="8" name="TextBox 8"/>
          <p:cNvSpPr txBox="1"/>
          <p:nvPr/>
        </p:nvSpPr>
        <p:spPr>
          <a:xfrm>
            <a:off x="582361" y="5684832"/>
            <a:ext cx="15851441" cy="686638"/>
          </a:xfrm>
          <a:prstGeom prst="rect">
            <a:avLst/>
          </a:prstGeom>
        </p:spPr>
        <p:txBody>
          <a:bodyPr lIns="0" tIns="0" rIns="0" bIns="0" rtlCol="0" anchor="t">
            <a:spAutoFit/>
          </a:bodyPr>
          <a:lstStyle/>
          <a:p>
            <a:pPr algn="l">
              <a:lnSpc>
                <a:spcPts val="6028"/>
              </a:lnSpc>
            </a:pPr>
            <a:r>
              <a:rPr lang="en-US" sz="3029" u="sng">
                <a:solidFill>
                  <a:srgbClr val="FFFF00"/>
                </a:solidFill>
                <a:latin typeface="Canva Sans"/>
                <a:ea typeface="Canva Sans"/>
                <a:cs typeface="Canva Sans"/>
                <a:sym typeface="Canva Sans"/>
              </a:rPr>
              <a:t>IMPORTANT:</a:t>
            </a:r>
          </a:p>
        </p:txBody>
      </p:sp>
      <p:sp>
        <p:nvSpPr>
          <p:cNvPr id="9" name="TextBox 9"/>
          <p:cNvSpPr txBox="1"/>
          <p:nvPr/>
        </p:nvSpPr>
        <p:spPr>
          <a:xfrm>
            <a:off x="415948" y="6561970"/>
            <a:ext cx="14469916" cy="2972638"/>
          </a:xfrm>
          <a:prstGeom prst="rect">
            <a:avLst/>
          </a:prstGeom>
        </p:spPr>
        <p:txBody>
          <a:bodyPr lIns="0" tIns="0" rIns="0" bIns="0" rtlCol="0" anchor="t">
            <a:spAutoFit/>
          </a:bodyPr>
          <a:lstStyle/>
          <a:p>
            <a:pPr algn="l">
              <a:lnSpc>
                <a:spcPts val="6028"/>
              </a:lnSpc>
            </a:pPr>
            <a:r>
              <a:rPr lang="en-US" sz="3029" dirty="0">
                <a:solidFill>
                  <a:srgbClr val="FFFFFF"/>
                </a:solidFill>
                <a:latin typeface="Canva Sans"/>
                <a:ea typeface="Canva Sans"/>
                <a:cs typeface="Canva Sans"/>
                <a:sym typeface="Canva Sans"/>
              </a:rPr>
              <a:t>REPO clone </a:t>
            </a:r>
            <a:r>
              <a:rPr lang="en-US" sz="3029" dirty="0" err="1">
                <a:solidFill>
                  <a:srgbClr val="FFFFFF"/>
                </a:solidFill>
                <a:latin typeface="Canva Sans"/>
                <a:ea typeface="Canva Sans"/>
                <a:cs typeface="Canva Sans"/>
                <a:sym typeface="Canva Sans"/>
              </a:rPr>
              <a:t>garisake</a:t>
            </a:r>
            <a:r>
              <a:rPr lang="en-US" sz="3029" dirty="0">
                <a:solidFill>
                  <a:srgbClr val="FFFFFF"/>
                </a:solidFill>
                <a:latin typeface="Canva Sans"/>
                <a:ea typeface="Canva Sans"/>
                <a:cs typeface="Canva Sans"/>
                <a:sym typeface="Canva Sans"/>
              </a:rPr>
              <a:t> </a:t>
            </a:r>
            <a:r>
              <a:rPr lang="en-US" sz="3029" dirty="0" err="1">
                <a:solidFill>
                  <a:srgbClr val="FFFFFF"/>
                </a:solidFill>
                <a:latin typeface="Canva Sans"/>
                <a:ea typeface="Canva Sans"/>
                <a:cs typeface="Canva Sans"/>
                <a:sym typeface="Canva Sans"/>
              </a:rPr>
              <a:t>paxi</a:t>
            </a:r>
            <a:r>
              <a:rPr lang="en-US" sz="3029" dirty="0">
                <a:solidFill>
                  <a:srgbClr val="FFFFFF"/>
                </a:solidFill>
                <a:latin typeface="Canva Sans"/>
                <a:ea typeface="Canva Sans"/>
                <a:cs typeface="Canva Sans"/>
                <a:sym typeface="Canva Sans"/>
              </a:rPr>
              <a:t> collaborator ley </a:t>
            </a:r>
            <a:r>
              <a:rPr lang="en-US" sz="3029" dirty="0" err="1">
                <a:solidFill>
                  <a:srgbClr val="FFFFFF"/>
                </a:solidFill>
                <a:latin typeface="Canva Sans"/>
                <a:ea typeface="Canva Sans"/>
                <a:cs typeface="Canva Sans"/>
                <a:sym typeface="Canva Sans"/>
              </a:rPr>
              <a:t>jhukiyera</a:t>
            </a:r>
            <a:r>
              <a:rPr lang="en-US" sz="3029" dirty="0">
                <a:solidFill>
                  <a:srgbClr val="FFFFFF"/>
                </a:solidFill>
                <a:latin typeface="Canva Sans"/>
                <a:ea typeface="Canva Sans"/>
                <a:cs typeface="Canva Sans"/>
                <a:sym typeface="Canva Sans"/>
              </a:rPr>
              <a:t> </a:t>
            </a:r>
            <a:r>
              <a:rPr lang="en-US" sz="3029" dirty="0" err="1">
                <a:solidFill>
                  <a:srgbClr val="FFFFFF"/>
                </a:solidFill>
                <a:latin typeface="Canva Sans"/>
                <a:ea typeface="Canva Sans"/>
                <a:cs typeface="Canva Sans"/>
                <a:sym typeface="Canva Sans"/>
              </a:rPr>
              <a:t>pani</a:t>
            </a:r>
            <a:r>
              <a:rPr lang="en-US" sz="3029" dirty="0">
                <a:solidFill>
                  <a:srgbClr val="FFFFFF"/>
                </a:solidFill>
                <a:latin typeface="Canva Sans"/>
                <a:ea typeface="Canva Sans"/>
                <a:cs typeface="Canva Sans"/>
                <a:sym typeface="Canva Sans"/>
              </a:rPr>
              <a:t> code </a:t>
            </a:r>
            <a:r>
              <a:rPr lang="en-US" sz="3029" dirty="0" err="1">
                <a:solidFill>
                  <a:srgbClr val="FFFFFF"/>
                </a:solidFill>
                <a:latin typeface="Canva Sans"/>
                <a:ea typeface="Canva Sans"/>
                <a:cs typeface="Canva Sans"/>
                <a:sym typeface="Canva Sans"/>
              </a:rPr>
              <a:t>lekhnu</a:t>
            </a:r>
            <a:r>
              <a:rPr lang="en-US" sz="3029" dirty="0">
                <a:solidFill>
                  <a:srgbClr val="FFFFFF"/>
                </a:solidFill>
                <a:latin typeface="Canva Sans"/>
                <a:ea typeface="Canva Sans"/>
                <a:cs typeface="Canva Sans"/>
                <a:sym typeface="Canva Sans"/>
              </a:rPr>
              <a:t> </a:t>
            </a:r>
            <a:r>
              <a:rPr lang="en-US" sz="3029" dirty="0" err="1">
                <a:solidFill>
                  <a:srgbClr val="FFFFFF"/>
                </a:solidFill>
                <a:latin typeface="Canva Sans"/>
                <a:ea typeface="Canva Sans"/>
                <a:cs typeface="Canva Sans"/>
                <a:sym typeface="Canva Sans"/>
              </a:rPr>
              <a:t>vayena</a:t>
            </a:r>
            <a:r>
              <a:rPr lang="en-US" sz="3029" dirty="0">
                <a:solidFill>
                  <a:srgbClr val="FFFFFF"/>
                </a:solidFill>
                <a:latin typeface="Canva Sans"/>
                <a:ea typeface="Canva Sans"/>
                <a:cs typeface="Canva Sans"/>
                <a:sym typeface="Canva Sans"/>
              </a:rPr>
              <a:t>. First, make a </a:t>
            </a:r>
            <a:r>
              <a:rPr lang="en-US" sz="3029" dirty="0" err="1">
                <a:solidFill>
                  <a:srgbClr val="FFFFFF"/>
                </a:solidFill>
                <a:latin typeface="Canva Sans"/>
                <a:ea typeface="Canva Sans"/>
                <a:cs typeface="Canva Sans"/>
                <a:sym typeface="Canva Sans"/>
              </a:rPr>
              <a:t>seperate</a:t>
            </a:r>
            <a:r>
              <a:rPr lang="en-US" sz="3029" dirty="0">
                <a:solidFill>
                  <a:srgbClr val="FFFFFF"/>
                </a:solidFill>
                <a:latin typeface="Canva Sans"/>
                <a:ea typeface="Canva Sans"/>
                <a:cs typeface="Canva Sans"/>
                <a:sym typeface="Canva Sans"/>
              </a:rPr>
              <a:t> branch and work only on that branch.</a:t>
            </a:r>
          </a:p>
          <a:p>
            <a:pPr algn="l">
              <a:lnSpc>
                <a:spcPts val="6028"/>
              </a:lnSpc>
            </a:pPr>
            <a:r>
              <a:rPr lang="en-US" sz="3029" dirty="0">
                <a:solidFill>
                  <a:srgbClr val="FFFFFF"/>
                </a:solidFill>
                <a:latin typeface="Canva Sans"/>
                <a:ea typeface="Canva Sans"/>
                <a:cs typeface="Canva Sans"/>
                <a:sym typeface="Canva Sans"/>
              </a:rPr>
              <a:t>For this: First do </a:t>
            </a:r>
            <a:r>
              <a:rPr lang="en-US" sz="3029" dirty="0">
                <a:solidFill>
                  <a:srgbClr val="FF0000"/>
                </a:solidFill>
                <a:latin typeface="Canva Sans"/>
                <a:ea typeface="Canva Sans"/>
                <a:cs typeface="Canva Sans"/>
                <a:sym typeface="Canva Sans"/>
              </a:rPr>
              <a:t>cd </a:t>
            </a:r>
            <a:r>
              <a:rPr lang="en-US" sz="3029" dirty="0" err="1">
                <a:solidFill>
                  <a:srgbClr val="FF0000"/>
                </a:solidFill>
                <a:latin typeface="Canva Sans"/>
                <a:ea typeface="Canva Sans"/>
                <a:cs typeface="Canva Sans"/>
                <a:sym typeface="Canva Sans"/>
              </a:rPr>
              <a:t>folder_name</a:t>
            </a:r>
            <a:r>
              <a:rPr lang="en-US" sz="3029" dirty="0">
                <a:solidFill>
                  <a:srgbClr val="FF0000"/>
                </a:solidFill>
                <a:latin typeface="Canva Sans"/>
                <a:ea typeface="Canva Sans"/>
                <a:cs typeface="Canva Sans"/>
                <a:sym typeface="Canva Sans"/>
              </a:rPr>
              <a:t>(if any error happens, otherwise skip).</a:t>
            </a:r>
          </a:p>
          <a:p>
            <a:pPr algn="l">
              <a:lnSpc>
                <a:spcPts val="6028"/>
              </a:lnSpc>
            </a:pPr>
            <a:r>
              <a:rPr lang="en-US" sz="3029" dirty="0">
                <a:solidFill>
                  <a:srgbClr val="FFFF00"/>
                </a:solidFill>
                <a:latin typeface="Canva Sans"/>
                <a:ea typeface="Canva Sans"/>
                <a:cs typeface="Canva Sans"/>
                <a:sym typeface="Canva Sans"/>
              </a:rPr>
              <a:t>git switch -C feature/animation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28490" y="1205904"/>
            <a:ext cx="14469916" cy="6782638"/>
          </a:xfrm>
          <a:prstGeom prst="rect">
            <a:avLst/>
          </a:prstGeom>
        </p:spPr>
        <p:txBody>
          <a:bodyPr lIns="0" tIns="0" rIns="0" bIns="0" rtlCol="0" anchor="t">
            <a:spAutoFit/>
          </a:bodyPr>
          <a:lstStyle/>
          <a:p>
            <a:pPr algn="l">
              <a:lnSpc>
                <a:spcPts val="6028"/>
              </a:lnSpc>
            </a:pPr>
            <a:r>
              <a:rPr lang="en-US" sz="3029">
                <a:solidFill>
                  <a:srgbClr val="FFFFFF"/>
                </a:solidFill>
                <a:latin typeface="Canva Sans"/>
                <a:ea typeface="Canva Sans"/>
                <a:cs typeface="Canva Sans"/>
                <a:sym typeface="Canva Sans"/>
              </a:rPr>
              <a:t>You can check by </a:t>
            </a:r>
            <a:r>
              <a:rPr lang="en-US" sz="3029">
                <a:solidFill>
                  <a:srgbClr val="FFFF00"/>
                </a:solidFill>
                <a:latin typeface="Canva Sans"/>
                <a:ea typeface="Canva Sans"/>
                <a:cs typeface="Canva Sans"/>
                <a:sym typeface="Canva Sans"/>
              </a:rPr>
              <a:t>git branch </a:t>
            </a:r>
            <a:r>
              <a:rPr lang="en-US" sz="3029">
                <a:solidFill>
                  <a:srgbClr val="FFFFFF"/>
                </a:solidFill>
                <a:latin typeface="Canva Sans"/>
                <a:ea typeface="Canva Sans"/>
                <a:cs typeface="Canva Sans"/>
                <a:sym typeface="Canva Sans"/>
              </a:rPr>
              <a:t>to see the active branch.</a:t>
            </a:r>
          </a:p>
          <a:p>
            <a:pPr algn="l">
              <a:lnSpc>
                <a:spcPts val="6028"/>
              </a:lnSpc>
            </a:pPr>
            <a:r>
              <a:rPr lang="en-US" sz="3029">
                <a:solidFill>
                  <a:srgbClr val="FFFFFF"/>
                </a:solidFill>
                <a:latin typeface="Canva Sans"/>
                <a:ea typeface="Canva Sans"/>
                <a:cs typeface="Canva Sans"/>
                <a:sym typeface="Canva Sans"/>
              </a:rPr>
              <a:t>Now collaborators only write code in that recently made branch. When collaborators completes coding, he/she commit the changes and push the code. Make sure you only work on branch and you active in that recently made branch. Code can be committed and pushed by:</a:t>
            </a:r>
          </a:p>
          <a:p>
            <a:pPr algn="l">
              <a:lnSpc>
                <a:spcPts val="6028"/>
              </a:lnSpc>
            </a:pPr>
            <a:r>
              <a:rPr lang="en-US" sz="3029">
                <a:solidFill>
                  <a:srgbClr val="FFFF00"/>
                </a:solidFill>
                <a:latin typeface="Canva Sans"/>
                <a:ea typeface="Canva Sans"/>
                <a:cs typeface="Canva Sans"/>
                <a:sym typeface="Canva Sans"/>
              </a:rPr>
              <a:t>git add .</a:t>
            </a:r>
          </a:p>
          <a:p>
            <a:pPr algn="l">
              <a:lnSpc>
                <a:spcPts val="6028"/>
              </a:lnSpc>
            </a:pPr>
            <a:r>
              <a:rPr lang="en-US" sz="3029">
                <a:solidFill>
                  <a:srgbClr val="FFFF00"/>
                </a:solidFill>
                <a:latin typeface="Canva Sans"/>
                <a:ea typeface="Canva Sans"/>
                <a:cs typeface="Canva Sans"/>
                <a:sym typeface="Canva Sans"/>
              </a:rPr>
              <a:t>git commit -m “commit message”</a:t>
            </a:r>
          </a:p>
          <a:p>
            <a:pPr algn="l">
              <a:lnSpc>
                <a:spcPts val="6028"/>
              </a:lnSpc>
            </a:pPr>
            <a:r>
              <a:rPr lang="en-US" sz="3029">
                <a:solidFill>
                  <a:srgbClr val="FFFFFF"/>
                </a:solidFill>
                <a:latin typeface="Canva Sans"/>
                <a:ea typeface="Canva Sans"/>
                <a:cs typeface="Canva Sans"/>
                <a:sym typeface="Canva Sans"/>
              </a:rPr>
              <a:t>Here, collaborate made checkpoint in his local environment, not in github.</a:t>
            </a:r>
          </a:p>
          <a:p>
            <a:pPr algn="l">
              <a:lnSpc>
                <a:spcPts val="6028"/>
              </a:lnSpc>
            </a:pPr>
            <a:endParaRPr lang="en-US" sz="3029">
              <a:solidFill>
                <a:srgbClr val="FFFFFF"/>
              </a:solidFill>
              <a:latin typeface="Canva Sans"/>
              <a:ea typeface="Canva Sans"/>
              <a:cs typeface="Canva Sans"/>
              <a:sym typeface="Canv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705017" y="3874514"/>
            <a:ext cx="9489289" cy="6155370"/>
          </a:xfrm>
          <a:custGeom>
            <a:avLst/>
            <a:gdLst/>
            <a:ahLst/>
            <a:cxnLst/>
            <a:rect l="l" t="t" r="r" b="b"/>
            <a:pathLst>
              <a:path w="9489289" h="6155370">
                <a:moveTo>
                  <a:pt x="0" y="0"/>
                </a:moveTo>
                <a:lnTo>
                  <a:pt x="9489289" y="0"/>
                </a:lnTo>
                <a:lnTo>
                  <a:pt x="9489289" y="6155370"/>
                </a:lnTo>
                <a:lnTo>
                  <a:pt x="0" y="6155370"/>
                </a:lnTo>
                <a:lnTo>
                  <a:pt x="0" y="0"/>
                </a:lnTo>
                <a:close/>
              </a:path>
            </a:pathLst>
          </a:custGeom>
          <a:blipFill>
            <a:blip r:embed="rId6"/>
            <a:stretch>
              <a:fillRect r="-1697"/>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1028700" y="800100"/>
            <a:ext cx="14469916" cy="4496638"/>
          </a:xfrm>
          <a:prstGeom prst="rect">
            <a:avLst/>
          </a:prstGeom>
        </p:spPr>
        <p:txBody>
          <a:bodyPr lIns="0" tIns="0" rIns="0" bIns="0" rtlCol="0" anchor="t">
            <a:spAutoFit/>
          </a:bodyPr>
          <a:lstStyle/>
          <a:p>
            <a:pPr algn="l">
              <a:lnSpc>
                <a:spcPts val="6028"/>
              </a:lnSpc>
            </a:pPr>
            <a:r>
              <a:rPr lang="en-US" sz="3029" dirty="0">
                <a:solidFill>
                  <a:srgbClr val="FFFFFF"/>
                </a:solidFill>
                <a:latin typeface="Canva Sans"/>
                <a:ea typeface="Canva Sans"/>
                <a:cs typeface="Canva Sans"/>
                <a:sym typeface="Canva Sans"/>
              </a:rPr>
              <a:t>Now, collaborator uploads that file in </a:t>
            </a:r>
            <a:r>
              <a:rPr lang="en-US" sz="3029" dirty="0" err="1">
                <a:solidFill>
                  <a:srgbClr val="FFFFFF"/>
                </a:solidFill>
                <a:latin typeface="Canva Sans"/>
                <a:ea typeface="Canva Sans"/>
                <a:cs typeface="Canva Sans"/>
                <a:sym typeface="Canva Sans"/>
              </a:rPr>
              <a:t>github</a:t>
            </a:r>
            <a:r>
              <a:rPr lang="en-US" sz="3029" dirty="0">
                <a:solidFill>
                  <a:srgbClr val="FFFFFF"/>
                </a:solidFill>
                <a:latin typeface="Canva Sans"/>
                <a:ea typeface="Canva Sans"/>
                <a:cs typeface="Canva Sans"/>
                <a:sym typeface="Canva Sans"/>
              </a:rPr>
              <a:t> by:</a:t>
            </a:r>
          </a:p>
          <a:p>
            <a:pPr algn="l">
              <a:lnSpc>
                <a:spcPts val="6028"/>
              </a:lnSpc>
            </a:pPr>
            <a:r>
              <a:rPr lang="en-US" sz="3029" dirty="0">
                <a:solidFill>
                  <a:srgbClr val="FFFF00"/>
                </a:solidFill>
                <a:latin typeface="Canva Sans"/>
                <a:ea typeface="Canva Sans"/>
                <a:cs typeface="Canva Sans"/>
                <a:sym typeface="Canva Sans"/>
              </a:rPr>
              <a:t>git push -u origin “feature/animation”. </a:t>
            </a:r>
          </a:p>
          <a:p>
            <a:pPr algn="l">
              <a:lnSpc>
                <a:spcPts val="6028"/>
              </a:lnSpc>
            </a:pPr>
            <a:r>
              <a:rPr lang="en-US" sz="3029" dirty="0">
                <a:solidFill>
                  <a:srgbClr val="FFFFFF"/>
                </a:solidFill>
                <a:latin typeface="Canva Sans"/>
                <a:ea typeface="Canva Sans"/>
                <a:cs typeface="Canva Sans"/>
                <a:sym typeface="Canva Sans"/>
              </a:rPr>
              <a:t>Open </a:t>
            </a:r>
            <a:r>
              <a:rPr lang="en-US" sz="3029" dirty="0" err="1">
                <a:solidFill>
                  <a:srgbClr val="FFFFFF"/>
                </a:solidFill>
                <a:latin typeface="Canva Sans"/>
                <a:ea typeface="Canva Sans"/>
                <a:cs typeface="Canva Sans"/>
                <a:sym typeface="Canva Sans"/>
              </a:rPr>
              <a:t>github</a:t>
            </a:r>
            <a:r>
              <a:rPr lang="en-US" sz="3029" dirty="0">
                <a:solidFill>
                  <a:srgbClr val="FFFFFF"/>
                </a:solidFill>
                <a:latin typeface="Canva Sans"/>
                <a:ea typeface="Canva Sans"/>
                <a:cs typeface="Canva Sans"/>
                <a:sym typeface="Canva Sans"/>
              </a:rPr>
              <a:t> and we can see that there is a recently added branch.</a:t>
            </a:r>
          </a:p>
          <a:p>
            <a:pPr algn="l">
              <a:lnSpc>
                <a:spcPts val="6028"/>
              </a:lnSpc>
            </a:pPr>
            <a:r>
              <a:rPr lang="en-US" sz="3029" dirty="0">
                <a:solidFill>
                  <a:srgbClr val="FFFFFF"/>
                </a:solidFill>
                <a:latin typeface="Canva Sans"/>
                <a:ea typeface="Canva Sans"/>
                <a:cs typeface="Canva Sans"/>
                <a:sym typeface="Canva Sans"/>
              </a:rPr>
              <a:t>Note that the main codebase is not changed till now. </a:t>
            </a:r>
          </a:p>
          <a:p>
            <a:pPr algn="l">
              <a:lnSpc>
                <a:spcPts val="6028"/>
              </a:lnSpc>
            </a:pPr>
            <a:endParaRPr lang="en-US" sz="3029" dirty="0">
              <a:solidFill>
                <a:srgbClr val="FFFFFF"/>
              </a:solidFill>
              <a:latin typeface="Canva Sans"/>
              <a:ea typeface="Canva Sans"/>
              <a:cs typeface="Canva Sans"/>
              <a:sym typeface="Canva Sans"/>
            </a:endParaRPr>
          </a:p>
          <a:p>
            <a:pPr algn="l">
              <a:lnSpc>
                <a:spcPts val="6028"/>
              </a:lnSpc>
            </a:pPr>
            <a:endParaRPr lang="en-US" sz="3029" dirty="0">
              <a:solidFill>
                <a:srgbClr val="FFFFFF"/>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047951" y="2240755"/>
            <a:ext cx="13091659" cy="1177291"/>
          </a:xfrm>
          <a:prstGeom prst="rect">
            <a:avLst/>
          </a:prstGeom>
        </p:spPr>
        <p:txBody>
          <a:bodyPr lIns="0" tIns="0" rIns="0" bIns="0" rtlCol="0" anchor="t">
            <a:spAutoFit/>
          </a:bodyPr>
          <a:lstStyle/>
          <a:p>
            <a:pPr algn="ctr">
              <a:lnSpc>
                <a:spcPts val="9659"/>
              </a:lnSpc>
            </a:pPr>
            <a:r>
              <a:rPr lang="en-US" sz="6899">
                <a:solidFill>
                  <a:srgbClr val="FFFF00"/>
                </a:solidFill>
                <a:latin typeface="Canva Sans Bold"/>
                <a:ea typeface="Canva Sans Bold"/>
                <a:cs typeface="Canva Sans Bold"/>
                <a:sym typeface="Canva Sans Bold"/>
              </a:rPr>
              <a:t>Let’s Understand the Problem:</a:t>
            </a:r>
          </a:p>
        </p:txBody>
      </p:sp>
      <p:sp>
        <p:nvSpPr>
          <p:cNvPr id="7" name="TextBox 7"/>
          <p:cNvSpPr txBox="1"/>
          <p:nvPr/>
        </p:nvSpPr>
        <p:spPr>
          <a:xfrm>
            <a:off x="1527963" y="3969385"/>
            <a:ext cx="14131636" cy="3024506"/>
          </a:xfrm>
          <a:prstGeom prst="rect">
            <a:avLst/>
          </a:prstGeom>
        </p:spPr>
        <p:txBody>
          <a:bodyPr lIns="0" tIns="0" rIns="0" bIns="0" rtlCol="0" anchor="t">
            <a:spAutoFit/>
          </a:bodyPr>
          <a:lstStyle/>
          <a:p>
            <a:pPr algn="ctr">
              <a:lnSpc>
                <a:spcPts val="6019"/>
              </a:lnSpc>
            </a:pPr>
            <a:r>
              <a:rPr lang="en-US" sz="4299">
                <a:solidFill>
                  <a:srgbClr val="FFFFFF"/>
                </a:solidFill>
                <a:latin typeface="Canva Sans"/>
                <a:ea typeface="Canva Sans"/>
                <a:cs typeface="Canva Sans"/>
                <a:sym typeface="Canva Sans"/>
              </a:rPr>
              <a:t>You are a developer and  you are working in a big project where multiple developers works together. In this case, how do you send and receive the codes with each other?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800100"/>
            <a:ext cx="14469916" cy="2210638"/>
          </a:xfrm>
          <a:prstGeom prst="rect">
            <a:avLst/>
          </a:prstGeom>
        </p:spPr>
        <p:txBody>
          <a:bodyPr lIns="0" tIns="0" rIns="0" bIns="0" rtlCol="0" anchor="t">
            <a:spAutoFit/>
          </a:bodyPr>
          <a:lstStyle/>
          <a:p>
            <a:pPr algn="l">
              <a:lnSpc>
                <a:spcPts val="6028"/>
              </a:lnSpc>
            </a:pPr>
            <a:r>
              <a:rPr lang="en-US" sz="3029">
                <a:solidFill>
                  <a:srgbClr val="FFFFFF"/>
                </a:solidFill>
                <a:latin typeface="Canva Sans"/>
                <a:ea typeface="Canva Sans"/>
                <a:cs typeface="Canva Sans"/>
                <a:sym typeface="Canva Sans"/>
              </a:rPr>
              <a:t>Then, that collaborator inform captain that he successfully push the code in github. check it out.</a:t>
            </a:r>
          </a:p>
          <a:p>
            <a:pPr algn="l">
              <a:lnSpc>
                <a:spcPts val="6028"/>
              </a:lnSpc>
            </a:pPr>
            <a:endParaRPr lang="en-US" sz="3029">
              <a:solidFill>
                <a:srgbClr val="FFFFFF"/>
              </a:solidFill>
              <a:latin typeface="Canva Sans"/>
              <a:ea typeface="Canva Sans"/>
              <a:cs typeface="Canva Sans"/>
              <a:sym typeface="Canva Sans"/>
            </a:endParaRPr>
          </a:p>
        </p:txBody>
      </p:sp>
      <p:sp>
        <p:nvSpPr>
          <p:cNvPr id="7" name="TextBox 7"/>
          <p:cNvSpPr txBox="1"/>
          <p:nvPr/>
        </p:nvSpPr>
        <p:spPr>
          <a:xfrm>
            <a:off x="1028700" y="4164346"/>
            <a:ext cx="15986613" cy="4972577"/>
          </a:xfrm>
          <a:prstGeom prst="rect">
            <a:avLst/>
          </a:prstGeom>
        </p:spPr>
        <p:txBody>
          <a:bodyPr lIns="0" tIns="0" rIns="0" bIns="0" rtlCol="0" anchor="t">
            <a:spAutoFit/>
          </a:bodyPr>
          <a:lstStyle/>
          <a:p>
            <a:pPr algn="l">
              <a:lnSpc>
                <a:spcPts val="6660"/>
              </a:lnSpc>
            </a:pPr>
            <a:r>
              <a:rPr lang="en-US" sz="3347">
                <a:solidFill>
                  <a:srgbClr val="FFFFFF"/>
                </a:solidFill>
                <a:latin typeface="Canva Sans"/>
                <a:ea typeface="Canva Sans"/>
                <a:cs typeface="Canva Sans"/>
                <a:sym typeface="Canva Sans"/>
              </a:rPr>
              <a:t>He opens the vs code and first he run the command.</a:t>
            </a:r>
          </a:p>
          <a:p>
            <a:pPr algn="l">
              <a:lnSpc>
                <a:spcPts val="6660"/>
              </a:lnSpc>
            </a:pPr>
            <a:r>
              <a:rPr lang="en-US" sz="3347">
                <a:solidFill>
                  <a:srgbClr val="FFFF00"/>
                </a:solidFill>
                <a:latin typeface="Canva Sans"/>
                <a:ea typeface="Canva Sans"/>
                <a:cs typeface="Canva Sans"/>
                <a:sym typeface="Canva Sans"/>
              </a:rPr>
              <a:t>git fetch</a:t>
            </a:r>
            <a:r>
              <a:rPr lang="en-US" sz="3347">
                <a:solidFill>
                  <a:srgbClr val="FFFFFF"/>
                </a:solidFill>
                <a:latin typeface="Canva Sans"/>
                <a:ea typeface="Canva Sans"/>
                <a:cs typeface="Canva Sans"/>
                <a:sym typeface="Canva Sans"/>
              </a:rPr>
              <a:t> =&gt; result shown as {new branch (branch_name) }</a:t>
            </a:r>
          </a:p>
          <a:p>
            <a:pPr algn="l">
              <a:lnSpc>
                <a:spcPts val="6660"/>
              </a:lnSpc>
            </a:pPr>
            <a:r>
              <a:rPr lang="en-US" sz="3347">
                <a:solidFill>
                  <a:srgbClr val="FFFF00"/>
                </a:solidFill>
                <a:latin typeface="Canva Sans"/>
                <a:ea typeface="Canva Sans"/>
                <a:cs typeface="Canva Sans"/>
                <a:sym typeface="Canva Sans"/>
              </a:rPr>
              <a:t>-git branch</a:t>
            </a:r>
          </a:p>
          <a:p>
            <a:pPr algn="l">
              <a:lnSpc>
                <a:spcPts val="6660"/>
              </a:lnSpc>
            </a:pPr>
            <a:r>
              <a:rPr lang="en-US" sz="3347">
                <a:solidFill>
                  <a:srgbClr val="FFFF00"/>
                </a:solidFill>
                <a:latin typeface="Canva Sans"/>
                <a:ea typeface="Canva Sans"/>
                <a:cs typeface="Canva Sans"/>
                <a:sym typeface="Canva Sans"/>
              </a:rPr>
              <a:t>-git switch (branch_name)</a:t>
            </a:r>
          </a:p>
          <a:p>
            <a:pPr algn="l">
              <a:lnSpc>
                <a:spcPts val="6660"/>
              </a:lnSpc>
            </a:pPr>
            <a:r>
              <a:rPr lang="en-US" sz="3347">
                <a:solidFill>
                  <a:srgbClr val="FFFFFF"/>
                </a:solidFill>
                <a:latin typeface="Canva Sans"/>
                <a:ea typeface="Canva Sans"/>
                <a:cs typeface="Canva Sans"/>
                <a:sym typeface="Canva Sans"/>
              </a:rPr>
              <a:t>Here, captain can see or switch to the branch which was recently pushed by the collaborator.</a:t>
            </a:r>
          </a:p>
        </p:txBody>
      </p:sp>
      <p:sp>
        <p:nvSpPr>
          <p:cNvPr id="8" name="TextBox 8"/>
          <p:cNvSpPr txBox="1"/>
          <p:nvPr/>
        </p:nvSpPr>
        <p:spPr>
          <a:xfrm>
            <a:off x="5444218" y="3267913"/>
            <a:ext cx="5638881" cy="810708"/>
          </a:xfrm>
          <a:prstGeom prst="rect">
            <a:avLst/>
          </a:prstGeom>
        </p:spPr>
        <p:txBody>
          <a:bodyPr lIns="0" tIns="0" rIns="0" bIns="0" rtlCol="0" anchor="t">
            <a:spAutoFit/>
          </a:bodyPr>
          <a:lstStyle/>
          <a:p>
            <a:pPr algn="ctr">
              <a:lnSpc>
                <a:spcPts val="6708"/>
              </a:lnSpc>
            </a:pPr>
            <a:r>
              <a:rPr lang="en-US" sz="4791">
                <a:solidFill>
                  <a:srgbClr val="FFFF00"/>
                </a:solidFill>
                <a:latin typeface="Canva Sans Bold"/>
                <a:ea typeface="Canva Sans Bold"/>
                <a:cs typeface="Canva Sans Bold"/>
                <a:sym typeface="Canva Sans Bold"/>
              </a:rPr>
              <a:t>Now , for Captain:::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37412" y="1252516"/>
            <a:ext cx="15986613" cy="6626952"/>
          </a:xfrm>
          <a:prstGeom prst="rect">
            <a:avLst/>
          </a:prstGeom>
        </p:spPr>
        <p:txBody>
          <a:bodyPr lIns="0" tIns="0" rIns="0" bIns="0" rtlCol="0" anchor="t">
            <a:spAutoFit/>
          </a:bodyPr>
          <a:lstStyle/>
          <a:p>
            <a:pPr algn="l">
              <a:lnSpc>
                <a:spcPts val="6660"/>
              </a:lnSpc>
            </a:pPr>
            <a:r>
              <a:rPr lang="en-US" sz="3347">
                <a:solidFill>
                  <a:srgbClr val="FFFFFF"/>
                </a:solidFill>
                <a:latin typeface="Canva Sans"/>
                <a:ea typeface="Canva Sans"/>
                <a:cs typeface="Canva Sans"/>
                <a:sym typeface="Canva Sans"/>
              </a:rPr>
              <a:t>Captain switched to that recently pushed branch and see the code if it is correct or not. If the code is correct:</a:t>
            </a:r>
          </a:p>
          <a:p>
            <a:pPr algn="l">
              <a:lnSpc>
                <a:spcPts val="6660"/>
              </a:lnSpc>
            </a:pPr>
            <a:r>
              <a:rPr lang="en-US" sz="3347">
                <a:solidFill>
                  <a:srgbClr val="FFFF00"/>
                </a:solidFill>
                <a:latin typeface="Canva Sans"/>
                <a:ea typeface="Canva Sans"/>
                <a:cs typeface="Canva Sans"/>
                <a:sym typeface="Canva Sans"/>
              </a:rPr>
              <a:t>-git switch main</a:t>
            </a:r>
          </a:p>
          <a:p>
            <a:pPr algn="l">
              <a:lnSpc>
                <a:spcPts val="6660"/>
              </a:lnSpc>
            </a:pPr>
            <a:r>
              <a:rPr lang="en-US" sz="3347">
                <a:solidFill>
                  <a:srgbClr val="FFFF00"/>
                </a:solidFill>
                <a:latin typeface="Canva Sans"/>
                <a:ea typeface="Canva Sans"/>
                <a:cs typeface="Canva Sans"/>
                <a:sym typeface="Canva Sans"/>
              </a:rPr>
              <a:t>-git merge (branch_name)</a:t>
            </a:r>
          </a:p>
          <a:p>
            <a:pPr algn="l">
              <a:lnSpc>
                <a:spcPts val="6660"/>
              </a:lnSpc>
            </a:pPr>
            <a:endParaRPr lang="en-US" sz="3347">
              <a:solidFill>
                <a:srgbClr val="FFFF00"/>
              </a:solidFill>
              <a:latin typeface="Canva Sans"/>
              <a:ea typeface="Canva Sans"/>
              <a:cs typeface="Canva Sans"/>
              <a:sym typeface="Canva Sans"/>
            </a:endParaRPr>
          </a:p>
          <a:p>
            <a:pPr algn="l">
              <a:lnSpc>
                <a:spcPts val="6660"/>
              </a:lnSpc>
            </a:pPr>
            <a:r>
              <a:rPr lang="en-US" sz="3347">
                <a:solidFill>
                  <a:srgbClr val="FFFFFF"/>
                </a:solidFill>
                <a:latin typeface="Canva Sans"/>
                <a:ea typeface="Canva Sans"/>
                <a:cs typeface="Canva Sans"/>
                <a:sym typeface="Canva Sans"/>
              </a:rPr>
              <a:t>Here captain merge the collaborator code into the main code in his local environment. Captain again push code into the github by:</a:t>
            </a:r>
          </a:p>
          <a:p>
            <a:pPr algn="l">
              <a:lnSpc>
                <a:spcPts val="6660"/>
              </a:lnSpc>
            </a:pPr>
            <a:r>
              <a:rPr lang="en-US" sz="3347">
                <a:solidFill>
                  <a:srgbClr val="FFFF00"/>
                </a:solidFill>
                <a:latin typeface="Canva Sans"/>
                <a:ea typeface="Canva Sans"/>
                <a:cs typeface="Canva Sans"/>
                <a:sym typeface="Canva Sans"/>
              </a:rPr>
              <a:t>-git push origin main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37412" y="1252516"/>
            <a:ext cx="15986613" cy="3274152"/>
          </a:xfrm>
          <a:prstGeom prst="rect">
            <a:avLst/>
          </a:prstGeom>
        </p:spPr>
        <p:txBody>
          <a:bodyPr lIns="0" tIns="0" rIns="0" bIns="0" rtlCol="0" anchor="t">
            <a:spAutoFit/>
          </a:bodyPr>
          <a:lstStyle/>
          <a:p>
            <a:pPr algn="l">
              <a:lnSpc>
                <a:spcPts val="6660"/>
              </a:lnSpc>
            </a:pPr>
            <a:r>
              <a:rPr lang="en-US" sz="3347" dirty="0">
                <a:solidFill>
                  <a:srgbClr val="FFFFFF"/>
                </a:solidFill>
                <a:latin typeface="Canva Sans"/>
                <a:ea typeface="Canva Sans"/>
                <a:cs typeface="Canva Sans"/>
                <a:sym typeface="Canva Sans"/>
              </a:rPr>
              <a:t>Now, the merged code is with captain and </a:t>
            </a:r>
            <a:r>
              <a:rPr lang="en-US" sz="3347" dirty="0" err="1">
                <a:solidFill>
                  <a:srgbClr val="FFFFFF"/>
                </a:solidFill>
                <a:latin typeface="Canva Sans"/>
                <a:ea typeface="Canva Sans"/>
                <a:cs typeface="Canva Sans"/>
                <a:sym typeface="Canva Sans"/>
              </a:rPr>
              <a:t>github</a:t>
            </a:r>
            <a:r>
              <a:rPr lang="en-US" sz="3347" dirty="0">
                <a:solidFill>
                  <a:srgbClr val="FFFFFF"/>
                </a:solidFill>
                <a:latin typeface="Canva Sans"/>
                <a:ea typeface="Canva Sans"/>
                <a:cs typeface="Canva Sans"/>
                <a:sym typeface="Canva Sans"/>
              </a:rPr>
              <a:t> but not with collaborator.</a:t>
            </a:r>
          </a:p>
          <a:p>
            <a:pPr algn="l">
              <a:lnSpc>
                <a:spcPts val="6660"/>
              </a:lnSpc>
            </a:pPr>
            <a:endParaRPr lang="en-US" sz="3347" dirty="0">
              <a:solidFill>
                <a:srgbClr val="FFFFFF"/>
              </a:solidFill>
              <a:latin typeface="Canva Sans"/>
              <a:ea typeface="Canva Sans"/>
              <a:cs typeface="Canva Sans"/>
              <a:sym typeface="Canva Sans"/>
            </a:endParaRPr>
          </a:p>
          <a:p>
            <a:pPr algn="l">
              <a:lnSpc>
                <a:spcPts val="6660"/>
              </a:lnSpc>
            </a:pPr>
            <a:r>
              <a:rPr lang="en-US" sz="3347" dirty="0">
                <a:solidFill>
                  <a:srgbClr val="FFFFFF"/>
                </a:solidFill>
                <a:latin typeface="Canva Sans"/>
                <a:ea typeface="Canva Sans"/>
                <a:cs typeface="Canva Sans"/>
                <a:sym typeface="Canva Sans"/>
              </a:rPr>
              <a:t>Captain again inform the collaborator that the code is merged into central codebase.</a:t>
            </a:r>
          </a:p>
        </p:txBody>
      </p:sp>
      <p:sp>
        <p:nvSpPr>
          <p:cNvPr id="7" name="TextBox 7"/>
          <p:cNvSpPr txBox="1"/>
          <p:nvPr/>
        </p:nvSpPr>
        <p:spPr>
          <a:xfrm>
            <a:off x="3942500" y="4695284"/>
            <a:ext cx="7112012" cy="810708"/>
          </a:xfrm>
          <a:prstGeom prst="rect">
            <a:avLst/>
          </a:prstGeom>
        </p:spPr>
        <p:txBody>
          <a:bodyPr lIns="0" tIns="0" rIns="0" bIns="0" rtlCol="0" anchor="t">
            <a:spAutoFit/>
          </a:bodyPr>
          <a:lstStyle/>
          <a:p>
            <a:pPr algn="ctr">
              <a:lnSpc>
                <a:spcPts val="6708"/>
              </a:lnSpc>
            </a:pPr>
            <a:r>
              <a:rPr lang="en-US" sz="4791">
                <a:solidFill>
                  <a:srgbClr val="FFFF00"/>
                </a:solidFill>
                <a:latin typeface="Canva Sans Bold"/>
                <a:ea typeface="Canva Sans Bold"/>
                <a:cs typeface="Canva Sans Bold"/>
                <a:sym typeface="Canva Sans Bold"/>
              </a:rPr>
              <a:t>Now , for Collaborator:::</a:t>
            </a:r>
          </a:p>
        </p:txBody>
      </p:sp>
      <p:sp>
        <p:nvSpPr>
          <p:cNvPr id="8" name="TextBox 8"/>
          <p:cNvSpPr txBox="1"/>
          <p:nvPr/>
        </p:nvSpPr>
        <p:spPr>
          <a:xfrm>
            <a:off x="670998" y="5655762"/>
            <a:ext cx="14668851" cy="3332835"/>
          </a:xfrm>
          <a:prstGeom prst="rect">
            <a:avLst/>
          </a:prstGeom>
        </p:spPr>
        <p:txBody>
          <a:bodyPr lIns="0" tIns="0" rIns="0" bIns="0" rtlCol="0" anchor="t">
            <a:spAutoFit/>
          </a:bodyPr>
          <a:lstStyle/>
          <a:p>
            <a:pPr algn="l">
              <a:lnSpc>
                <a:spcPts val="6660"/>
              </a:lnSpc>
            </a:pPr>
            <a:r>
              <a:rPr lang="en-US" sz="3347" dirty="0">
                <a:solidFill>
                  <a:srgbClr val="FFFFFF"/>
                </a:solidFill>
                <a:latin typeface="Canva Sans"/>
                <a:ea typeface="Canva Sans"/>
                <a:cs typeface="Canva Sans"/>
                <a:sym typeface="Canva Sans"/>
              </a:rPr>
              <a:t>collaborator perform :</a:t>
            </a:r>
          </a:p>
          <a:p>
            <a:pPr algn="l">
              <a:lnSpc>
                <a:spcPts val="6660"/>
              </a:lnSpc>
            </a:pPr>
            <a:r>
              <a:rPr lang="en-US" sz="3347" dirty="0">
                <a:solidFill>
                  <a:srgbClr val="FFFF00"/>
                </a:solidFill>
                <a:latin typeface="Canva Sans"/>
                <a:ea typeface="Canva Sans"/>
                <a:cs typeface="Canva Sans"/>
                <a:sym typeface="Canva Sans"/>
              </a:rPr>
              <a:t>-git switch main</a:t>
            </a:r>
          </a:p>
          <a:p>
            <a:pPr algn="l">
              <a:lnSpc>
                <a:spcPts val="6660"/>
              </a:lnSpc>
            </a:pPr>
            <a:r>
              <a:rPr lang="en-US" sz="3347" dirty="0">
                <a:solidFill>
                  <a:srgbClr val="FFFF00"/>
                </a:solidFill>
                <a:latin typeface="Canva Sans"/>
                <a:ea typeface="Canva Sans"/>
                <a:cs typeface="Canva Sans"/>
                <a:sym typeface="Canva Sans"/>
              </a:rPr>
              <a:t>-git fetch( We have to perform merge by : -</a:t>
            </a:r>
            <a:r>
              <a:rPr lang="en-US" sz="3347" dirty="0">
                <a:solidFill>
                  <a:srgbClr val="FF0000"/>
                </a:solidFill>
                <a:latin typeface="Canva Sans"/>
                <a:ea typeface="Canva Sans"/>
                <a:cs typeface="Canva Sans"/>
                <a:sym typeface="Canva Sans"/>
              </a:rPr>
              <a:t>git merge </a:t>
            </a:r>
            <a:r>
              <a:rPr lang="en-US" sz="3347" dirty="0" err="1">
                <a:solidFill>
                  <a:srgbClr val="FF0000"/>
                </a:solidFill>
                <a:latin typeface="Canva Sans"/>
                <a:ea typeface="Canva Sans"/>
                <a:cs typeface="Canva Sans"/>
                <a:sym typeface="Canva Sans"/>
              </a:rPr>
              <a:t>branch_name</a:t>
            </a:r>
            <a:r>
              <a:rPr lang="en-US" sz="3347" dirty="0">
                <a:solidFill>
                  <a:srgbClr val="FFFF00"/>
                </a:solidFill>
                <a:latin typeface="Canva Sans"/>
                <a:ea typeface="Canva Sans"/>
                <a:cs typeface="Canva Sans"/>
                <a:sym typeface="Canva Sans"/>
              </a:rPr>
              <a:t>)</a:t>
            </a:r>
          </a:p>
          <a:p>
            <a:pPr algn="l">
              <a:lnSpc>
                <a:spcPts val="6660"/>
              </a:lnSpc>
            </a:pPr>
            <a:r>
              <a:rPr lang="en-US" sz="3347" dirty="0">
                <a:solidFill>
                  <a:srgbClr val="FFFF00"/>
                </a:solidFill>
                <a:latin typeface="Canva Sans"/>
                <a:ea typeface="Canva Sans"/>
                <a:cs typeface="Canva Sans"/>
                <a:sym typeface="Canva Sans"/>
              </a:rPr>
              <a:t>-git pull(</a:t>
            </a:r>
            <a:r>
              <a:rPr lang="en-US" sz="3347" dirty="0">
                <a:solidFill>
                  <a:srgbClr val="FF0000"/>
                </a:solidFill>
                <a:latin typeface="Canva Sans"/>
                <a:ea typeface="Canva Sans"/>
                <a:cs typeface="Canva Sans"/>
                <a:sym typeface="Canva Sans"/>
              </a:rPr>
              <a:t>fetch and merge at once</a:t>
            </a:r>
            <a:r>
              <a:rPr lang="en-US" sz="3347" dirty="0">
                <a:solidFill>
                  <a:srgbClr val="FFFF00"/>
                </a:solidFill>
                <a:latin typeface="Canva Sans"/>
                <a:ea typeface="Canva Sans"/>
                <a:cs typeface="Canva Sans"/>
                <a:sym typeface="Canva Sans"/>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77480" y="914400"/>
            <a:ext cx="14936718" cy="1042254"/>
          </a:xfrm>
          <a:prstGeom prst="rect">
            <a:avLst/>
          </a:prstGeom>
        </p:spPr>
        <p:txBody>
          <a:bodyPr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Git Rebase:</a:t>
            </a:r>
          </a:p>
        </p:txBody>
      </p:sp>
      <p:sp>
        <p:nvSpPr>
          <p:cNvPr id="14" name="TextBox 6">
            <a:extLst>
              <a:ext uri="{FF2B5EF4-FFF2-40B4-BE49-F238E27FC236}">
                <a16:creationId xmlns:a16="http://schemas.microsoft.com/office/drawing/2014/main" id="{07AAFEA7-CFA9-CB24-A557-990A9BB85D10}"/>
              </a:ext>
            </a:extLst>
          </p:cNvPr>
          <p:cNvSpPr txBox="1"/>
          <p:nvPr/>
        </p:nvSpPr>
        <p:spPr>
          <a:xfrm>
            <a:off x="1150693" y="2401769"/>
            <a:ext cx="15986613" cy="4192045"/>
          </a:xfrm>
          <a:prstGeom prst="rect">
            <a:avLst/>
          </a:prstGeom>
        </p:spPr>
        <p:txBody>
          <a:bodyPr lIns="0" tIns="0" rIns="0" bIns="0" rtlCol="0" anchor="t">
            <a:spAutoFit/>
          </a:bodyPr>
          <a:lstStyle/>
          <a:p>
            <a:pPr algn="l">
              <a:lnSpc>
                <a:spcPts val="6660"/>
              </a:lnSpc>
            </a:pPr>
            <a:r>
              <a:rPr lang="en-US" sz="3600" dirty="0">
                <a:solidFill>
                  <a:schemeClr val="bg1"/>
                </a:solidFill>
              </a:rPr>
              <a:t>Git rebase is a command that allows us to </a:t>
            </a:r>
            <a:r>
              <a:rPr lang="en-US" sz="3600" dirty="0">
                <a:solidFill>
                  <a:schemeClr val="accent6">
                    <a:lumMod val="75000"/>
                  </a:schemeClr>
                </a:solidFill>
              </a:rPr>
              <a:t>move the starting point of our branch </a:t>
            </a:r>
            <a:r>
              <a:rPr lang="en-US" sz="3600" dirty="0">
                <a:solidFill>
                  <a:schemeClr val="bg1"/>
                </a:solidFill>
              </a:rPr>
              <a:t>to a </a:t>
            </a:r>
            <a:r>
              <a:rPr lang="en-US" sz="3600" dirty="0">
                <a:solidFill>
                  <a:srgbClr val="FFFF00"/>
                </a:solidFill>
              </a:rPr>
              <a:t>new base</a:t>
            </a:r>
            <a:r>
              <a:rPr lang="en-US" sz="3600" dirty="0">
                <a:solidFill>
                  <a:schemeClr val="bg1"/>
                </a:solidFill>
              </a:rPr>
              <a:t>, </a:t>
            </a:r>
            <a:r>
              <a:rPr lang="en-US" sz="3600" dirty="0">
                <a:solidFill>
                  <a:srgbClr val="00B0F0"/>
                </a:solidFill>
              </a:rPr>
              <a:t>aligning it with the latest commits from another branch</a:t>
            </a:r>
            <a:r>
              <a:rPr lang="en-US" sz="3600" dirty="0">
                <a:solidFill>
                  <a:schemeClr val="bg1"/>
                </a:solidFill>
              </a:rPr>
              <a:t>. This keeps our branch updated and makes the project history cleaner.</a:t>
            </a:r>
          </a:p>
          <a:p>
            <a:pPr algn="l">
              <a:lnSpc>
                <a:spcPts val="6660"/>
              </a:lnSpc>
            </a:pPr>
            <a:endParaRPr lang="en-US" sz="3600" dirty="0">
              <a:solidFill>
                <a:schemeClr val="bg1"/>
              </a:solidFill>
              <a:latin typeface="Canva Sans"/>
              <a:ea typeface="Canva Sans"/>
              <a:cs typeface="Canva Sans"/>
              <a:sym typeface="Canva Sans"/>
            </a:endParaRPr>
          </a:p>
          <a:p>
            <a:pPr algn="l">
              <a:lnSpc>
                <a:spcPts val="6660"/>
              </a:lnSpc>
            </a:pPr>
            <a:r>
              <a:rPr lang="en-US" sz="3600" dirty="0">
                <a:solidFill>
                  <a:schemeClr val="bg1"/>
                </a:solidFill>
                <a:latin typeface="Canva Sans"/>
                <a:ea typeface="Canva Sans"/>
                <a:cs typeface="Canva Sans"/>
                <a:sym typeface="Canva Sans"/>
              </a:rPr>
              <a:t>Let’s understand it more clearly from the figure:</a:t>
            </a:r>
            <a:endParaRPr lang="en-US" sz="3347" dirty="0">
              <a:solidFill>
                <a:schemeClr val="bg1"/>
              </a:solidFill>
              <a:latin typeface="Canva Sans"/>
              <a:ea typeface="Canva Sans"/>
              <a:cs typeface="Canva Sans"/>
              <a:sym typeface="Canv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77480" y="914400"/>
            <a:ext cx="14936718" cy="1042254"/>
          </a:xfrm>
          <a:prstGeom prst="rect">
            <a:avLst/>
          </a:prstGeom>
        </p:spPr>
        <p:txBody>
          <a:bodyPr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Git Rebase:</a:t>
            </a:r>
          </a:p>
        </p:txBody>
      </p:sp>
      <p:pic>
        <p:nvPicPr>
          <p:cNvPr id="11" name="Picture 10">
            <a:extLst>
              <a:ext uri="{FF2B5EF4-FFF2-40B4-BE49-F238E27FC236}">
                <a16:creationId xmlns:a16="http://schemas.microsoft.com/office/drawing/2014/main" id="{03B11047-8357-E825-E1D2-9A332B650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31" y="2163428"/>
            <a:ext cx="18106369" cy="7863152"/>
          </a:xfrm>
          <a:prstGeom prst="rect">
            <a:avLst/>
          </a:prstGeom>
        </p:spPr>
      </p:pic>
    </p:spTree>
    <p:extLst>
      <p:ext uri="{BB962C8B-B14F-4D97-AF65-F5344CB8AC3E}">
        <p14:creationId xmlns:p14="http://schemas.microsoft.com/office/powerpoint/2010/main" val="1919504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6800" y="856596"/>
            <a:ext cx="15662720" cy="1042254"/>
          </a:xfrm>
          <a:prstGeom prst="rect">
            <a:avLst/>
          </a:prstGeom>
        </p:spPr>
        <p:txBody>
          <a:bodyPr wrap="square"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Can we do it by merging the branches?:</a:t>
            </a:r>
          </a:p>
        </p:txBody>
      </p:sp>
      <p:pic>
        <p:nvPicPr>
          <p:cNvPr id="8" name="Picture 7">
            <a:extLst>
              <a:ext uri="{FF2B5EF4-FFF2-40B4-BE49-F238E27FC236}">
                <a16:creationId xmlns:a16="http://schemas.microsoft.com/office/drawing/2014/main" id="{FC74D88A-7F7C-7576-C7F2-F393294746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30" y="2224786"/>
            <a:ext cx="18106369" cy="7490703"/>
          </a:xfrm>
          <a:prstGeom prst="rect">
            <a:avLst/>
          </a:prstGeom>
        </p:spPr>
      </p:pic>
    </p:spTree>
    <p:extLst>
      <p:ext uri="{BB962C8B-B14F-4D97-AF65-F5344CB8AC3E}">
        <p14:creationId xmlns:p14="http://schemas.microsoft.com/office/powerpoint/2010/main" val="282985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6800" y="856596"/>
            <a:ext cx="15662720" cy="1042254"/>
          </a:xfrm>
          <a:prstGeom prst="rect">
            <a:avLst/>
          </a:prstGeom>
        </p:spPr>
        <p:txBody>
          <a:bodyPr wrap="square"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Solution by Rebase:</a:t>
            </a:r>
          </a:p>
        </p:txBody>
      </p:sp>
      <p:pic>
        <p:nvPicPr>
          <p:cNvPr id="9" name="Picture 8">
            <a:extLst>
              <a:ext uri="{FF2B5EF4-FFF2-40B4-BE49-F238E27FC236}">
                <a16:creationId xmlns:a16="http://schemas.microsoft.com/office/drawing/2014/main" id="{C07F3741-CF6B-F372-393A-DDC618B5D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31" y="2088696"/>
            <a:ext cx="18106369" cy="7937884"/>
          </a:xfrm>
          <a:prstGeom prst="rect">
            <a:avLst/>
          </a:prstGeom>
        </p:spPr>
      </p:pic>
    </p:spTree>
    <p:extLst>
      <p:ext uri="{BB962C8B-B14F-4D97-AF65-F5344CB8AC3E}">
        <p14:creationId xmlns:p14="http://schemas.microsoft.com/office/powerpoint/2010/main" val="2377466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6800" y="856596"/>
            <a:ext cx="15662720" cy="1042254"/>
          </a:xfrm>
          <a:prstGeom prst="rect">
            <a:avLst/>
          </a:prstGeom>
        </p:spPr>
        <p:txBody>
          <a:bodyPr wrap="square"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Let’s do Rebase:</a:t>
            </a:r>
          </a:p>
        </p:txBody>
      </p:sp>
      <p:sp>
        <p:nvSpPr>
          <p:cNvPr id="7" name="TextBox 6">
            <a:extLst>
              <a:ext uri="{FF2B5EF4-FFF2-40B4-BE49-F238E27FC236}">
                <a16:creationId xmlns:a16="http://schemas.microsoft.com/office/drawing/2014/main" id="{B40CC66F-55A1-4337-7396-E1755FD9579A}"/>
              </a:ext>
            </a:extLst>
          </p:cNvPr>
          <p:cNvSpPr txBox="1"/>
          <p:nvPr/>
        </p:nvSpPr>
        <p:spPr>
          <a:xfrm>
            <a:off x="904853" y="2885216"/>
            <a:ext cx="15986613" cy="6769674"/>
          </a:xfrm>
          <a:prstGeom prst="rect">
            <a:avLst/>
          </a:prstGeom>
        </p:spPr>
        <p:txBody>
          <a:bodyPr lIns="0" tIns="0" rIns="0" bIns="0" rtlCol="0" anchor="t">
            <a:spAutoFit/>
          </a:bodyPr>
          <a:lstStyle/>
          <a:p>
            <a:pPr algn="l">
              <a:lnSpc>
                <a:spcPts val="6660"/>
              </a:lnSpc>
            </a:pPr>
            <a:r>
              <a:rPr lang="en-US" sz="3347" dirty="0">
                <a:solidFill>
                  <a:srgbClr val="FFFFFF"/>
                </a:solidFill>
                <a:latin typeface="Canva Sans"/>
                <a:ea typeface="Canva Sans"/>
                <a:cs typeface="Canva Sans"/>
                <a:sym typeface="Canva Sans"/>
              </a:rPr>
              <a:t>First, check the current branch: =&gt; </a:t>
            </a:r>
            <a:r>
              <a:rPr lang="en-US" sz="3347" dirty="0">
                <a:solidFill>
                  <a:srgbClr val="FF0000"/>
                </a:solidFill>
                <a:latin typeface="Canva Sans"/>
                <a:ea typeface="Canva Sans"/>
                <a:cs typeface="Canva Sans"/>
                <a:sym typeface="Canva Sans"/>
              </a:rPr>
              <a:t>git branch </a:t>
            </a:r>
          </a:p>
          <a:p>
            <a:pPr algn="l">
              <a:lnSpc>
                <a:spcPts val="6660"/>
              </a:lnSpc>
            </a:pPr>
            <a:r>
              <a:rPr lang="en-US" sz="3347" dirty="0">
                <a:solidFill>
                  <a:srgbClr val="FFFFFF"/>
                </a:solidFill>
                <a:latin typeface="Canva Sans"/>
                <a:ea typeface="Canva Sans"/>
                <a:cs typeface="Canva Sans"/>
                <a:sym typeface="Canva Sans"/>
              </a:rPr>
              <a:t>Make a new branch.=&gt; </a:t>
            </a:r>
            <a:r>
              <a:rPr lang="en-US" sz="3347" dirty="0">
                <a:solidFill>
                  <a:srgbClr val="FF0000"/>
                </a:solidFill>
                <a:latin typeface="Canva Sans"/>
                <a:ea typeface="Canva Sans"/>
                <a:cs typeface="Canva Sans"/>
                <a:sym typeface="Canva Sans"/>
              </a:rPr>
              <a:t>git switch –c feature/copyright</a:t>
            </a:r>
          </a:p>
          <a:p>
            <a:pPr algn="l">
              <a:lnSpc>
                <a:spcPts val="6660"/>
              </a:lnSpc>
            </a:pPr>
            <a:r>
              <a:rPr lang="en-US" sz="3347" dirty="0">
                <a:solidFill>
                  <a:srgbClr val="FFFFFF"/>
                </a:solidFill>
                <a:latin typeface="Canva Sans"/>
                <a:ea typeface="Canva Sans"/>
                <a:cs typeface="Canva Sans"/>
                <a:sym typeface="Canva Sans"/>
              </a:rPr>
              <a:t>Verify it again =&gt; </a:t>
            </a:r>
            <a:r>
              <a:rPr lang="en-US" sz="3347" dirty="0">
                <a:solidFill>
                  <a:srgbClr val="FF0000"/>
                </a:solidFill>
                <a:latin typeface="Canva Sans"/>
                <a:ea typeface="Canva Sans"/>
                <a:cs typeface="Canva Sans"/>
                <a:sym typeface="Canva Sans"/>
              </a:rPr>
              <a:t>git branch</a:t>
            </a:r>
          </a:p>
          <a:p>
            <a:pPr algn="l">
              <a:lnSpc>
                <a:spcPts val="6660"/>
              </a:lnSpc>
            </a:pPr>
            <a:r>
              <a:rPr lang="en-US" sz="3347" dirty="0">
                <a:solidFill>
                  <a:srgbClr val="FFFFFF"/>
                </a:solidFill>
                <a:latin typeface="Canva Sans"/>
                <a:ea typeface="Canva Sans"/>
                <a:cs typeface="Canva Sans"/>
                <a:sym typeface="Canva Sans"/>
              </a:rPr>
              <a:t>Now you are in feature/copyright branch. Now, make a file write some code.</a:t>
            </a:r>
          </a:p>
          <a:p>
            <a:pPr algn="l">
              <a:lnSpc>
                <a:spcPts val="6660"/>
              </a:lnSpc>
            </a:pPr>
            <a:r>
              <a:rPr lang="en-US" sz="3347" dirty="0">
                <a:solidFill>
                  <a:srgbClr val="FFFFFF"/>
                </a:solidFill>
                <a:latin typeface="Canva Sans"/>
                <a:ea typeface="Canva Sans"/>
                <a:cs typeface="Canva Sans"/>
                <a:sym typeface="Canva Sans"/>
              </a:rPr>
              <a:t>Add the code by: =&gt; </a:t>
            </a:r>
            <a:r>
              <a:rPr lang="en-US" sz="3347" dirty="0">
                <a:solidFill>
                  <a:srgbClr val="FF0000"/>
                </a:solidFill>
                <a:latin typeface="Canva Sans"/>
                <a:ea typeface="Canva Sans"/>
                <a:cs typeface="Canva Sans"/>
                <a:sym typeface="Canva Sans"/>
              </a:rPr>
              <a:t>git add demo.html</a:t>
            </a:r>
          </a:p>
          <a:p>
            <a:pPr algn="l">
              <a:lnSpc>
                <a:spcPts val="6660"/>
              </a:lnSpc>
            </a:pPr>
            <a:r>
              <a:rPr lang="en-US" sz="3347" dirty="0">
                <a:solidFill>
                  <a:srgbClr val="FFFFFF"/>
                </a:solidFill>
                <a:latin typeface="Canva Sans"/>
                <a:ea typeface="Canva Sans"/>
                <a:cs typeface="Canva Sans"/>
                <a:sym typeface="Canva Sans"/>
              </a:rPr>
              <a:t>Commit it =&gt; </a:t>
            </a:r>
            <a:r>
              <a:rPr lang="en-US" sz="3347" dirty="0">
                <a:solidFill>
                  <a:srgbClr val="FF0000"/>
                </a:solidFill>
                <a:latin typeface="Canva Sans"/>
                <a:ea typeface="Canva Sans"/>
                <a:cs typeface="Canva Sans"/>
                <a:sym typeface="Canva Sans"/>
              </a:rPr>
              <a:t>git commit –m “Copyright committed successfully”</a:t>
            </a:r>
          </a:p>
          <a:p>
            <a:pPr algn="l">
              <a:lnSpc>
                <a:spcPts val="6660"/>
              </a:lnSpc>
            </a:pPr>
            <a:endParaRPr lang="en-US" sz="3347" dirty="0">
              <a:solidFill>
                <a:srgbClr val="FF0000"/>
              </a:solidFill>
              <a:latin typeface="Canva Sans"/>
              <a:ea typeface="Canva Sans"/>
              <a:cs typeface="Canva Sans"/>
              <a:sym typeface="Canva Sans"/>
            </a:endParaRPr>
          </a:p>
          <a:p>
            <a:pPr algn="l">
              <a:lnSpc>
                <a:spcPts val="6660"/>
              </a:lnSpc>
            </a:pPr>
            <a:r>
              <a:rPr lang="en-US" sz="3347" dirty="0">
                <a:solidFill>
                  <a:srgbClr val="00B050"/>
                </a:solidFill>
                <a:latin typeface="Canva Sans"/>
                <a:ea typeface="Canva Sans"/>
                <a:cs typeface="Canva Sans"/>
                <a:sym typeface="Canva Sans"/>
              </a:rPr>
              <a:t>Here we made a separate branch and work on that branch…..</a:t>
            </a:r>
          </a:p>
        </p:txBody>
      </p:sp>
      <p:sp>
        <p:nvSpPr>
          <p:cNvPr id="8" name="TextBox 7">
            <a:extLst>
              <a:ext uri="{FF2B5EF4-FFF2-40B4-BE49-F238E27FC236}">
                <a16:creationId xmlns:a16="http://schemas.microsoft.com/office/drawing/2014/main" id="{FE6F3303-1E23-E305-EEC2-8C8EAECF1BC2}"/>
              </a:ext>
            </a:extLst>
          </p:cNvPr>
          <p:cNvSpPr txBox="1"/>
          <p:nvPr/>
        </p:nvSpPr>
        <p:spPr>
          <a:xfrm>
            <a:off x="3048000" y="1686805"/>
            <a:ext cx="12644654" cy="755207"/>
          </a:xfrm>
          <a:prstGeom prst="rect">
            <a:avLst/>
          </a:prstGeom>
        </p:spPr>
        <p:txBody>
          <a:bodyPr wrap="square" lIns="0" tIns="0" rIns="0" bIns="0" rtlCol="0" anchor="t">
            <a:spAutoFit/>
          </a:bodyPr>
          <a:lstStyle/>
          <a:p>
            <a:pPr algn="l">
              <a:lnSpc>
                <a:spcPts val="6660"/>
              </a:lnSpc>
            </a:pPr>
            <a:r>
              <a:rPr lang="en-US" sz="3347" dirty="0">
                <a:solidFill>
                  <a:srgbClr val="00B050"/>
                </a:solidFill>
                <a:latin typeface="Canva Sans"/>
                <a:ea typeface="Canva Sans"/>
                <a:cs typeface="Canva Sans"/>
                <a:sym typeface="Canva Sans"/>
              </a:rPr>
              <a:t>Init one folder, make a file and write code , commit it 2 times</a:t>
            </a:r>
          </a:p>
        </p:txBody>
      </p:sp>
    </p:spTree>
    <p:extLst>
      <p:ext uri="{BB962C8B-B14F-4D97-AF65-F5344CB8AC3E}">
        <p14:creationId xmlns:p14="http://schemas.microsoft.com/office/powerpoint/2010/main" val="3237282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6800" y="856596"/>
            <a:ext cx="15662720" cy="1042254"/>
          </a:xfrm>
          <a:prstGeom prst="rect">
            <a:avLst/>
          </a:prstGeom>
        </p:spPr>
        <p:txBody>
          <a:bodyPr wrap="square"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Let’s do Rebase:</a:t>
            </a:r>
          </a:p>
        </p:txBody>
      </p:sp>
      <p:sp>
        <p:nvSpPr>
          <p:cNvPr id="7" name="TextBox 6">
            <a:extLst>
              <a:ext uri="{FF2B5EF4-FFF2-40B4-BE49-F238E27FC236}">
                <a16:creationId xmlns:a16="http://schemas.microsoft.com/office/drawing/2014/main" id="{B40CC66F-55A1-4337-7396-E1755FD9579A}"/>
              </a:ext>
            </a:extLst>
          </p:cNvPr>
          <p:cNvSpPr txBox="1"/>
          <p:nvPr/>
        </p:nvSpPr>
        <p:spPr>
          <a:xfrm>
            <a:off x="742907" y="2278541"/>
            <a:ext cx="15986613" cy="1614416"/>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Before merging the feature/copyright to a main branch, some of our collaborator start working on the main branch…..</a:t>
            </a:r>
          </a:p>
        </p:txBody>
      </p:sp>
      <p:sp>
        <p:nvSpPr>
          <p:cNvPr id="8" name="TextBox 7">
            <a:extLst>
              <a:ext uri="{FF2B5EF4-FFF2-40B4-BE49-F238E27FC236}">
                <a16:creationId xmlns:a16="http://schemas.microsoft.com/office/drawing/2014/main" id="{5FD5F7AE-54F5-3AF8-BC32-E419642BAC95}"/>
              </a:ext>
            </a:extLst>
          </p:cNvPr>
          <p:cNvSpPr txBox="1"/>
          <p:nvPr/>
        </p:nvSpPr>
        <p:spPr>
          <a:xfrm>
            <a:off x="904853" y="4053802"/>
            <a:ext cx="15986613" cy="3332835"/>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Switch to main branch : </a:t>
            </a:r>
            <a:r>
              <a:rPr lang="en-US" sz="3347" dirty="0">
                <a:solidFill>
                  <a:srgbClr val="FF0000"/>
                </a:solidFill>
                <a:latin typeface="Canva Sans"/>
                <a:ea typeface="Canva Sans"/>
                <a:cs typeface="Canva Sans"/>
                <a:sym typeface="Canva Sans"/>
              </a:rPr>
              <a:t>git switch main</a:t>
            </a:r>
            <a:r>
              <a:rPr lang="en-US" sz="3347" dirty="0">
                <a:solidFill>
                  <a:schemeClr val="bg1"/>
                </a:solidFill>
                <a:latin typeface="Canva Sans"/>
                <a:ea typeface="Canva Sans"/>
                <a:cs typeface="Canva Sans"/>
                <a:sym typeface="Canva Sans"/>
              </a:rPr>
              <a:t> ||| </a:t>
            </a:r>
            <a:r>
              <a:rPr lang="en-US" sz="3347" dirty="0">
                <a:solidFill>
                  <a:srgbClr val="C00000"/>
                </a:solidFill>
                <a:latin typeface="Canva Sans"/>
                <a:ea typeface="Canva Sans"/>
                <a:cs typeface="Canva Sans"/>
                <a:sym typeface="Canva Sans"/>
              </a:rPr>
              <a:t>-git checkout main</a:t>
            </a:r>
          </a:p>
          <a:p>
            <a:pPr algn="l">
              <a:lnSpc>
                <a:spcPts val="6660"/>
              </a:lnSpc>
            </a:pPr>
            <a:r>
              <a:rPr lang="en-US" sz="3347" dirty="0">
                <a:solidFill>
                  <a:schemeClr val="bg1"/>
                </a:solidFill>
                <a:latin typeface="Canva Sans"/>
                <a:ea typeface="Canva Sans"/>
                <a:cs typeface="Canva Sans"/>
                <a:sym typeface="Canva Sans"/>
              </a:rPr>
              <a:t>Inside main, Again write one line of code and add and commit it.</a:t>
            </a:r>
          </a:p>
          <a:p>
            <a:pPr algn="l">
              <a:lnSpc>
                <a:spcPts val="6660"/>
              </a:lnSpc>
            </a:pPr>
            <a:r>
              <a:rPr lang="en-US" sz="3347" dirty="0">
                <a:solidFill>
                  <a:schemeClr val="bg1"/>
                </a:solidFill>
                <a:latin typeface="Canva Sans"/>
                <a:ea typeface="Canva Sans"/>
                <a:cs typeface="Canva Sans"/>
                <a:sym typeface="Canva Sans"/>
              </a:rPr>
              <a:t>-</a:t>
            </a:r>
            <a:r>
              <a:rPr lang="en-US" sz="3347" dirty="0">
                <a:solidFill>
                  <a:srgbClr val="FF0000"/>
                </a:solidFill>
                <a:latin typeface="Canva Sans"/>
                <a:ea typeface="Canva Sans"/>
                <a:cs typeface="Canva Sans"/>
                <a:sym typeface="Canva Sans"/>
              </a:rPr>
              <a:t>git add index.html</a:t>
            </a:r>
          </a:p>
          <a:p>
            <a:pPr algn="l">
              <a:lnSpc>
                <a:spcPts val="6660"/>
              </a:lnSpc>
            </a:pPr>
            <a:r>
              <a:rPr lang="en-US" sz="3347" dirty="0">
                <a:solidFill>
                  <a:schemeClr val="bg1"/>
                </a:solidFill>
                <a:latin typeface="Canva Sans"/>
                <a:ea typeface="Canva Sans"/>
                <a:cs typeface="Canva Sans"/>
                <a:sym typeface="Canva Sans"/>
              </a:rPr>
              <a:t>-</a:t>
            </a:r>
            <a:r>
              <a:rPr lang="en-US" sz="3347" dirty="0">
                <a:solidFill>
                  <a:srgbClr val="FF0000"/>
                </a:solidFill>
                <a:latin typeface="Canva Sans"/>
                <a:ea typeface="Canva Sans"/>
                <a:cs typeface="Canva Sans"/>
                <a:sym typeface="Canva Sans"/>
              </a:rPr>
              <a:t>git commit –m “fixes added for the copyright in index”</a:t>
            </a:r>
          </a:p>
        </p:txBody>
      </p:sp>
    </p:spTree>
    <p:extLst>
      <p:ext uri="{BB962C8B-B14F-4D97-AF65-F5344CB8AC3E}">
        <p14:creationId xmlns:p14="http://schemas.microsoft.com/office/powerpoint/2010/main" val="3904147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229B2F-2501-F90D-FAC0-B0EBC39E7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744" y="5180664"/>
            <a:ext cx="11937477" cy="5106336"/>
          </a:xfrm>
          <a:prstGeom prst="rect">
            <a:avLst/>
          </a:prstGeom>
        </p:spPr>
      </p:pic>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7">
            <a:extLst>
              <a:ext uri="{FF2B5EF4-FFF2-40B4-BE49-F238E27FC236}">
                <a16:creationId xmlns:a16="http://schemas.microsoft.com/office/drawing/2014/main" id="{5FD5F7AE-54F5-3AF8-BC32-E419642BAC95}"/>
              </a:ext>
            </a:extLst>
          </p:cNvPr>
          <p:cNvSpPr txBox="1"/>
          <p:nvPr/>
        </p:nvSpPr>
        <p:spPr>
          <a:xfrm>
            <a:off x="1524000" y="622801"/>
            <a:ext cx="15986613" cy="4192045"/>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Here, we have done::</a:t>
            </a:r>
          </a:p>
          <a:p>
            <a:pPr marL="514350" indent="-514350" algn="l">
              <a:lnSpc>
                <a:spcPts val="6660"/>
              </a:lnSpc>
              <a:buAutoNum type="arabicPeriod"/>
            </a:pPr>
            <a:r>
              <a:rPr lang="en-US" sz="3347" dirty="0">
                <a:solidFill>
                  <a:schemeClr val="bg1"/>
                </a:solidFill>
                <a:latin typeface="Canva Sans"/>
                <a:ea typeface="Canva Sans"/>
                <a:cs typeface="Canva Sans"/>
                <a:sym typeface="Canva Sans"/>
              </a:rPr>
              <a:t>Make a folder and commit it two times.</a:t>
            </a:r>
          </a:p>
          <a:p>
            <a:pPr marL="514350" indent="-514350" algn="l">
              <a:lnSpc>
                <a:spcPts val="6660"/>
              </a:lnSpc>
              <a:buAutoNum type="arabicPeriod"/>
            </a:pPr>
            <a:r>
              <a:rPr lang="en-US" sz="3347" dirty="0">
                <a:solidFill>
                  <a:schemeClr val="bg1"/>
                </a:solidFill>
                <a:latin typeface="Canva Sans"/>
                <a:ea typeface="Canva Sans"/>
                <a:cs typeface="Canva Sans"/>
                <a:sym typeface="Canva Sans"/>
              </a:rPr>
              <a:t>Created a branch and work on that branch.</a:t>
            </a:r>
          </a:p>
          <a:p>
            <a:pPr marL="514350" indent="-514350" algn="l">
              <a:lnSpc>
                <a:spcPts val="6660"/>
              </a:lnSpc>
              <a:buAutoNum type="arabicPeriod"/>
            </a:pPr>
            <a:r>
              <a:rPr lang="en-US" sz="3347" dirty="0">
                <a:solidFill>
                  <a:schemeClr val="bg1"/>
                </a:solidFill>
                <a:latin typeface="Canva Sans"/>
                <a:ea typeface="Canva Sans"/>
                <a:cs typeface="Canva Sans"/>
                <a:sym typeface="Canva Sans"/>
              </a:rPr>
              <a:t>Again, we came back to main branch and added fixes and committed it.</a:t>
            </a:r>
          </a:p>
          <a:p>
            <a:pPr marL="514350" indent="-514350" algn="l">
              <a:lnSpc>
                <a:spcPts val="6660"/>
              </a:lnSpc>
              <a:buAutoNum type="arabicPeriod"/>
            </a:pPr>
            <a:r>
              <a:rPr lang="en-US" sz="3347" dirty="0">
                <a:solidFill>
                  <a:schemeClr val="bg1"/>
                </a:solidFill>
                <a:latin typeface="Canva Sans"/>
                <a:ea typeface="Canva Sans"/>
                <a:cs typeface="Canva Sans"/>
                <a:sym typeface="Canva Sans"/>
              </a:rPr>
              <a:t>Switched to feature/copyright and merge the master: </a:t>
            </a:r>
            <a:r>
              <a:rPr lang="en-US" sz="3347" dirty="0">
                <a:solidFill>
                  <a:srgbClr val="FFFF00"/>
                </a:solidFill>
                <a:latin typeface="Canva Sans"/>
                <a:ea typeface="Canva Sans"/>
                <a:cs typeface="Canva Sans"/>
                <a:sym typeface="Canva Sans"/>
              </a:rPr>
              <a:t>git merge master</a:t>
            </a:r>
          </a:p>
        </p:txBody>
      </p:sp>
    </p:spTree>
    <p:extLst>
      <p:ext uri="{BB962C8B-B14F-4D97-AF65-F5344CB8AC3E}">
        <p14:creationId xmlns:p14="http://schemas.microsoft.com/office/powerpoint/2010/main" val="98365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62049" y="3513902"/>
            <a:ext cx="15421087" cy="1629598"/>
          </a:xfrm>
          <a:prstGeom prst="rect">
            <a:avLst/>
          </a:prstGeom>
        </p:spPr>
        <p:txBody>
          <a:bodyPr lIns="0" tIns="0" rIns="0" bIns="0" rtlCol="0" anchor="t">
            <a:spAutoFit/>
          </a:bodyPr>
          <a:lstStyle/>
          <a:p>
            <a:pPr algn="ctr">
              <a:lnSpc>
                <a:spcPts val="6569"/>
              </a:lnSpc>
            </a:pPr>
            <a:r>
              <a:rPr lang="en-US" sz="4692">
                <a:solidFill>
                  <a:srgbClr val="FFFFFF"/>
                </a:solidFill>
                <a:latin typeface="Canva Sans"/>
                <a:ea typeface="Canva Sans"/>
                <a:cs typeface="Canva Sans"/>
                <a:sym typeface="Canva Sans"/>
              </a:rPr>
              <a:t>We try to send our codes through email, Facebook, Messenger, and Telegram, etc.</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a:extLst>
              <a:ext uri="{FF2B5EF4-FFF2-40B4-BE49-F238E27FC236}">
                <a16:creationId xmlns:a16="http://schemas.microsoft.com/office/drawing/2014/main" id="{5FD5F7AE-54F5-3AF8-BC32-E419642BAC95}"/>
              </a:ext>
            </a:extLst>
          </p:cNvPr>
          <p:cNvSpPr txBox="1"/>
          <p:nvPr/>
        </p:nvSpPr>
        <p:spPr>
          <a:xfrm>
            <a:off x="1295400" y="3771900"/>
            <a:ext cx="15986613" cy="2473626"/>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The commit message 6172d31 pollute the commit because we got one extra merge commit. It has no usage at all. So, Rebase was designed to fix this merge commit.</a:t>
            </a:r>
          </a:p>
        </p:txBody>
      </p:sp>
      <p:pic>
        <p:nvPicPr>
          <p:cNvPr id="6" name="Picture 5">
            <a:extLst>
              <a:ext uri="{FF2B5EF4-FFF2-40B4-BE49-F238E27FC236}">
                <a16:creationId xmlns:a16="http://schemas.microsoft.com/office/drawing/2014/main" id="{971D6854-63D7-A889-89C1-F7B4F1F00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718520"/>
            <a:ext cx="15240000" cy="2141300"/>
          </a:xfrm>
          <a:prstGeom prst="rect">
            <a:avLst/>
          </a:prstGeom>
        </p:spPr>
      </p:pic>
      <p:sp>
        <p:nvSpPr>
          <p:cNvPr id="7" name="TextBox 6">
            <a:extLst>
              <a:ext uri="{FF2B5EF4-FFF2-40B4-BE49-F238E27FC236}">
                <a16:creationId xmlns:a16="http://schemas.microsoft.com/office/drawing/2014/main" id="{6A774DF9-D1F9-0CC0-CDB2-0CB987F6E530}"/>
              </a:ext>
            </a:extLst>
          </p:cNvPr>
          <p:cNvSpPr txBox="1"/>
          <p:nvPr/>
        </p:nvSpPr>
        <p:spPr>
          <a:xfrm>
            <a:off x="2442749" y="6862854"/>
            <a:ext cx="15986613" cy="755207"/>
          </a:xfrm>
          <a:prstGeom prst="rect">
            <a:avLst/>
          </a:prstGeom>
        </p:spPr>
        <p:txBody>
          <a:bodyPr lIns="0" tIns="0" rIns="0" bIns="0" rtlCol="0" anchor="t">
            <a:spAutoFit/>
          </a:bodyPr>
          <a:lstStyle/>
          <a:p>
            <a:pPr algn="l">
              <a:lnSpc>
                <a:spcPts val="6660"/>
              </a:lnSpc>
            </a:pPr>
            <a:r>
              <a:rPr lang="en-US" sz="3347" i="1" u="sng" dirty="0">
                <a:solidFill>
                  <a:srgbClr val="FFFF00"/>
                </a:solidFill>
                <a:latin typeface="Canva Sans"/>
                <a:ea typeface="Canva Sans"/>
                <a:cs typeface="Canva Sans"/>
                <a:sym typeface="Canva Sans"/>
              </a:rPr>
              <a:t>Note: Ensure that you are on that branch you want to rebase.</a:t>
            </a:r>
          </a:p>
        </p:txBody>
      </p:sp>
    </p:spTree>
    <p:extLst>
      <p:ext uri="{BB962C8B-B14F-4D97-AF65-F5344CB8AC3E}">
        <p14:creationId xmlns:p14="http://schemas.microsoft.com/office/powerpoint/2010/main" val="1339081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a:extLst>
              <a:ext uri="{FF2B5EF4-FFF2-40B4-BE49-F238E27FC236}">
                <a16:creationId xmlns:a16="http://schemas.microsoft.com/office/drawing/2014/main" id="{5FD5F7AE-54F5-3AF8-BC32-E419642BAC95}"/>
              </a:ext>
            </a:extLst>
          </p:cNvPr>
          <p:cNvSpPr txBox="1"/>
          <p:nvPr/>
        </p:nvSpPr>
        <p:spPr>
          <a:xfrm>
            <a:off x="1371600" y="839278"/>
            <a:ext cx="15986613" cy="8488093"/>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Repeat the scenario:</a:t>
            </a:r>
          </a:p>
          <a:p>
            <a:pPr algn="l">
              <a:lnSpc>
                <a:spcPts val="6660"/>
              </a:lnSpc>
            </a:pPr>
            <a:r>
              <a:rPr lang="en-US" sz="3347" dirty="0">
                <a:solidFill>
                  <a:srgbClr val="FF0000"/>
                </a:solidFill>
                <a:latin typeface="Canva Sans"/>
                <a:ea typeface="Canva Sans"/>
                <a:cs typeface="Canva Sans"/>
                <a:sym typeface="Canva Sans"/>
              </a:rPr>
              <a:t>-git checkout master</a:t>
            </a:r>
          </a:p>
          <a:p>
            <a:pPr marL="457200" indent="-457200" algn="l">
              <a:lnSpc>
                <a:spcPts val="6660"/>
              </a:lnSpc>
              <a:buFontTx/>
              <a:buChar char="-"/>
            </a:pPr>
            <a:r>
              <a:rPr lang="en-US" sz="3347" dirty="0">
                <a:solidFill>
                  <a:srgbClr val="FF0000"/>
                </a:solidFill>
                <a:latin typeface="Canva Sans"/>
                <a:ea typeface="Canva Sans"/>
                <a:cs typeface="Canva Sans"/>
                <a:sym typeface="Canva Sans"/>
              </a:rPr>
              <a:t>git branch</a:t>
            </a:r>
          </a:p>
          <a:p>
            <a:pPr marL="457200" indent="-457200" algn="l">
              <a:lnSpc>
                <a:spcPts val="6660"/>
              </a:lnSpc>
              <a:buFontTx/>
              <a:buChar char="-"/>
            </a:pPr>
            <a:r>
              <a:rPr lang="en-US" sz="3347" dirty="0">
                <a:solidFill>
                  <a:srgbClr val="FF0000"/>
                </a:solidFill>
                <a:latin typeface="Canva Sans"/>
                <a:ea typeface="Canva Sans"/>
                <a:cs typeface="Canva Sans"/>
                <a:sym typeface="Canva Sans"/>
              </a:rPr>
              <a:t>git switch –c feature/nav</a:t>
            </a:r>
          </a:p>
          <a:p>
            <a:pPr marL="457200" indent="-457200" algn="l">
              <a:lnSpc>
                <a:spcPts val="6660"/>
              </a:lnSpc>
              <a:buFontTx/>
              <a:buChar char="-"/>
            </a:pPr>
            <a:r>
              <a:rPr lang="en-US" sz="3347" dirty="0">
                <a:solidFill>
                  <a:schemeClr val="bg1"/>
                </a:solidFill>
                <a:latin typeface="Canva Sans"/>
                <a:ea typeface="Canva Sans"/>
                <a:cs typeface="Canva Sans"/>
                <a:sym typeface="Canva Sans"/>
              </a:rPr>
              <a:t>Check the branch: </a:t>
            </a:r>
            <a:r>
              <a:rPr lang="en-US" sz="3347" dirty="0">
                <a:solidFill>
                  <a:srgbClr val="FF0000"/>
                </a:solidFill>
                <a:latin typeface="Canva Sans"/>
                <a:ea typeface="Canva Sans"/>
                <a:cs typeface="Canva Sans"/>
                <a:sym typeface="Canva Sans"/>
              </a:rPr>
              <a:t>git branch</a:t>
            </a:r>
          </a:p>
          <a:p>
            <a:pPr marL="457200" indent="-457200" algn="l">
              <a:lnSpc>
                <a:spcPts val="6660"/>
              </a:lnSpc>
              <a:buFontTx/>
              <a:buChar char="-"/>
            </a:pPr>
            <a:r>
              <a:rPr lang="en-US" sz="3347" dirty="0">
                <a:solidFill>
                  <a:schemeClr val="bg1"/>
                </a:solidFill>
                <a:latin typeface="Canva Sans"/>
                <a:ea typeface="Canva Sans"/>
                <a:cs typeface="Canva Sans"/>
                <a:sym typeface="Canva Sans"/>
              </a:rPr>
              <a:t>You are in nav branch. Make a file </a:t>
            </a:r>
            <a:r>
              <a:rPr lang="en-US" sz="3347" dirty="0">
                <a:solidFill>
                  <a:srgbClr val="FF0000"/>
                </a:solidFill>
                <a:latin typeface="Canva Sans"/>
                <a:ea typeface="Canva Sans"/>
                <a:cs typeface="Canva Sans"/>
                <a:sym typeface="Canva Sans"/>
              </a:rPr>
              <a:t>nav.html </a:t>
            </a:r>
            <a:r>
              <a:rPr lang="en-US" sz="3347" dirty="0">
                <a:solidFill>
                  <a:schemeClr val="bg1"/>
                </a:solidFill>
                <a:latin typeface="Canva Sans"/>
                <a:ea typeface="Canva Sans"/>
                <a:cs typeface="Canva Sans"/>
                <a:sym typeface="Canva Sans"/>
              </a:rPr>
              <a:t>and </a:t>
            </a:r>
            <a:r>
              <a:rPr lang="en-US" sz="3347" dirty="0">
                <a:solidFill>
                  <a:srgbClr val="FF0000"/>
                </a:solidFill>
                <a:latin typeface="Canva Sans"/>
                <a:ea typeface="Canva Sans"/>
                <a:cs typeface="Canva Sans"/>
                <a:sym typeface="Canva Sans"/>
              </a:rPr>
              <a:t>write code inside it</a:t>
            </a:r>
            <a:r>
              <a:rPr lang="en-US" sz="3347" dirty="0">
                <a:solidFill>
                  <a:schemeClr val="bg1"/>
                </a:solidFill>
                <a:latin typeface="Canva Sans"/>
                <a:ea typeface="Canva Sans"/>
                <a:cs typeface="Canva Sans"/>
                <a:sym typeface="Canva Sans"/>
              </a:rPr>
              <a:t>.</a:t>
            </a:r>
          </a:p>
          <a:p>
            <a:pPr marL="457200" indent="-457200" algn="l">
              <a:lnSpc>
                <a:spcPts val="6660"/>
              </a:lnSpc>
              <a:buFontTx/>
              <a:buChar char="-"/>
            </a:pPr>
            <a:r>
              <a:rPr lang="en-US" sz="3347" dirty="0">
                <a:solidFill>
                  <a:schemeClr val="bg1"/>
                </a:solidFill>
                <a:latin typeface="Canva Sans"/>
                <a:ea typeface="Canva Sans"/>
                <a:cs typeface="Canva Sans"/>
                <a:sym typeface="Canva Sans"/>
              </a:rPr>
              <a:t>Add and commit it: - </a:t>
            </a:r>
            <a:r>
              <a:rPr lang="en-US" sz="3347" dirty="0">
                <a:solidFill>
                  <a:srgbClr val="FF0000"/>
                </a:solidFill>
                <a:latin typeface="Canva Sans"/>
                <a:ea typeface="Canva Sans"/>
                <a:cs typeface="Canva Sans"/>
                <a:sym typeface="Canva Sans"/>
              </a:rPr>
              <a:t>git add nav.html  </a:t>
            </a:r>
            <a:r>
              <a:rPr lang="en-US" sz="3347" dirty="0">
                <a:solidFill>
                  <a:schemeClr val="bg1"/>
                </a:solidFill>
                <a:latin typeface="Canva Sans"/>
                <a:ea typeface="Canva Sans"/>
                <a:cs typeface="Canva Sans"/>
                <a:sym typeface="Canva Sans"/>
              </a:rPr>
              <a:t>- </a:t>
            </a:r>
            <a:r>
              <a:rPr lang="en-US" sz="3347" dirty="0">
                <a:solidFill>
                  <a:srgbClr val="FF0000"/>
                </a:solidFill>
                <a:latin typeface="Canva Sans"/>
                <a:ea typeface="Canva Sans"/>
                <a:cs typeface="Canva Sans"/>
                <a:sym typeface="Canva Sans"/>
              </a:rPr>
              <a:t>git commit –m “nav branch committed.”</a:t>
            </a:r>
          </a:p>
          <a:p>
            <a:pPr marL="457200" indent="-457200" algn="l">
              <a:lnSpc>
                <a:spcPts val="6660"/>
              </a:lnSpc>
              <a:buFontTx/>
              <a:buChar char="-"/>
            </a:pPr>
            <a:r>
              <a:rPr lang="en-US" sz="3347" dirty="0">
                <a:solidFill>
                  <a:schemeClr val="bg1"/>
                </a:solidFill>
                <a:latin typeface="Canva Sans"/>
                <a:ea typeface="Canva Sans"/>
                <a:cs typeface="Canva Sans"/>
                <a:sym typeface="Canva Sans"/>
              </a:rPr>
              <a:t>Then, switch to master/main branch</a:t>
            </a:r>
            <a:r>
              <a:rPr lang="en-US" sz="3347" dirty="0">
                <a:solidFill>
                  <a:srgbClr val="FF0000"/>
                </a:solidFill>
                <a:latin typeface="Canva Sans"/>
                <a:ea typeface="Canva Sans"/>
                <a:cs typeface="Canva Sans"/>
                <a:sym typeface="Canva Sans"/>
              </a:rPr>
              <a:t>: git checkout master.</a:t>
            </a:r>
          </a:p>
          <a:p>
            <a:pPr marL="457200" indent="-457200" algn="l">
              <a:lnSpc>
                <a:spcPts val="6660"/>
              </a:lnSpc>
              <a:buFontTx/>
              <a:buChar char="-"/>
            </a:pPr>
            <a:r>
              <a:rPr lang="en-US" sz="3347" dirty="0">
                <a:solidFill>
                  <a:schemeClr val="bg1"/>
                </a:solidFill>
                <a:latin typeface="Canva Sans"/>
                <a:ea typeface="Canva Sans"/>
                <a:cs typeface="Canva Sans"/>
                <a:sym typeface="Canva Sans"/>
              </a:rPr>
              <a:t>Add some code in main/master branch file and </a:t>
            </a:r>
            <a:r>
              <a:rPr lang="en-US" sz="3347" dirty="0">
                <a:solidFill>
                  <a:srgbClr val="FF0000"/>
                </a:solidFill>
                <a:latin typeface="Canva Sans"/>
                <a:ea typeface="Canva Sans"/>
                <a:cs typeface="Canva Sans"/>
                <a:sym typeface="Canva Sans"/>
              </a:rPr>
              <a:t>add </a:t>
            </a:r>
            <a:r>
              <a:rPr lang="en-US" sz="3347" dirty="0">
                <a:solidFill>
                  <a:schemeClr val="bg1"/>
                </a:solidFill>
                <a:latin typeface="Canva Sans"/>
                <a:ea typeface="Canva Sans"/>
                <a:cs typeface="Canva Sans"/>
                <a:sym typeface="Canva Sans"/>
              </a:rPr>
              <a:t>and </a:t>
            </a:r>
            <a:r>
              <a:rPr lang="en-US" sz="3347" dirty="0">
                <a:solidFill>
                  <a:srgbClr val="FF0000"/>
                </a:solidFill>
                <a:latin typeface="Canva Sans"/>
                <a:ea typeface="Canva Sans"/>
                <a:cs typeface="Canva Sans"/>
                <a:sym typeface="Canva Sans"/>
              </a:rPr>
              <a:t>commit it.</a:t>
            </a:r>
          </a:p>
        </p:txBody>
      </p:sp>
    </p:spTree>
    <p:extLst>
      <p:ext uri="{BB962C8B-B14F-4D97-AF65-F5344CB8AC3E}">
        <p14:creationId xmlns:p14="http://schemas.microsoft.com/office/powerpoint/2010/main" val="384856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a:extLst>
              <a:ext uri="{FF2B5EF4-FFF2-40B4-BE49-F238E27FC236}">
                <a16:creationId xmlns:a16="http://schemas.microsoft.com/office/drawing/2014/main" id="{5FD5F7AE-54F5-3AF8-BC32-E419642BAC95}"/>
              </a:ext>
            </a:extLst>
          </p:cNvPr>
          <p:cNvSpPr txBox="1"/>
          <p:nvPr/>
        </p:nvSpPr>
        <p:spPr>
          <a:xfrm>
            <a:off x="1371600" y="839278"/>
            <a:ext cx="15986613" cy="5910464"/>
          </a:xfrm>
          <a:prstGeom prst="rect">
            <a:avLst/>
          </a:prstGeom>
        </p:spPr>
        <p:txBody>
          <a:bodyPr lIns="0" tIns="0" rIns="0" bIns="0" rtlCol="0" anchor="t">
            <a:spAutoFit/>
          </a:bodyPr>
          <a:lstStyle/>
          <a:p>
            <a:pPr algn="l">
              <a:lnSpc>
                <a:spcPts val="6660"/>
              </a:lnSpc>
            </a:pPr>
            <a:r>
              <a:rPr lang="en-US" sz="3347" dirty="0">
                <a:solidFill>
                  <a:schemeClr val="bg1"/>
                </a:solidFill>
                <a:latin typeface="Canva Sans"/>
                <a:ea typeface="Canva Sans"/>
                <a:cs typeface="Canva Sans"/>
                <a:sym typeface="Canva Sans"/>
              </a:rPr>
              <a:t>To rebase:</a:t>
            </a:r>
          </a:p>
          <a:p>
            <a:pPr marL="457200" indent="-457200" algn="l">
              <a:lnSpc>
                <a:spcPts val="6660"/>
              </a:lnSpc>
              <a:buFontTx/>
              <a:buChar char="-"/>
            </a:pPr>
            <a:r>
              <a:rPr lang="en-US" sz="3347" dirty="0">
                <a:solidFill>
                  <a:srgbClr val="FF0000"/>
                </a:solidFill>
                <a:latin typeface="Canva Sans"/>
                <a:ea typeface="Canva Sans"/>
                <a:cs typeface="Canva Sans"/>
                <a:sym typeface="Canva Sans"/>
              </a:rPr>
              <a:t>git checkout feature/nav</a:t>
            </a:r>
          </a:p>
          <a:p>
            <a:pPr marL="457200" indent="-457200" algn="l">
              <a:lnSpc>
                <a:spcPts val="6660"/>
              </a:lnSpc>
              <a:buFontTx/>
              <a:buChar char="-"/>
            </a:pPr>
            <a:r>
              <a:rPr lang="en-US" sz="3347" dirty="0">
                <a:solidFill>
                  <a:schemeClr val="bg1"/>
                </a:solidFill>
                <a:latin typeface="Canva Sans"/>
                <a:ea typeface="Canva Sans"/>
                <a:cs typeface="Canva Sans"/>
                <a:sym typeface="Canva Sans"/>
              </a:rPr>
              <a:t>Check the current branch: </a:t>
            </a:r>
            <a:r>
              <a:rPr lang="en-US" sz="3347" dirty="0">
                <a:solidFill>
                  <a:srgbClr val="FF0000"/>
                </a:solidFill>
                <a:latin typeface="Canva Sans"/>
                <a:ea typeface="Canva Sans"/>
                <a:cs typeface="Canva Sans"/>
                <a:sym typeface="Canva Sans"/>
              </a:rPr>
              <a:t>-git branch</a:t>
            </a:r>
          </a:p>
          <a:p>
            <a:pPr marL="457200" indent="-457200" algn="l">
              <a:lnSpc>
                <a:spcPts val="6660"/>
              </a:lnSpc>
              <a:buFontTx/>
              <a:buChar char="-"/>
            </a:pPr>
            <a:r>
              <a:rPr lang="en-US" sz="3347" dirty="0">
                <a:solidFill>
                  <a:srgbClr val="FF0000"/>
                </a:solidFill>
                <a:latin typeface="Canva Sans"/>
                <a:ea typeface="Canva Sans"/>
                <a:cs typeface="Canva Sans"/>
                <a:sym typeface="Canva Sans"/>
              </a:rPr>
              <a:t>git rebase master/main</a:t>
            </a:r>
          </a:p>
          <a:p>
            <a:pPr marL="457200" indent="-457200" algn="l">
              <a:lnSpc>
                <a:spcPts val="6660"/>
              </a:lnSpc>
              <a:buFontTx/>
              <a:buChar char="-"/>
            </a:pPr>
            <a:r>
              <a:rPr lang="en-US" sz="3347" dirty="0">
                <a:solidFill>
                  <a:srgbClr val="FF0000"/>
                </a:solidFill>
                <a:latin typeface="Canva Sans"/>
                <a:ea typeface="Canva Sans"/>
                <a:cs typeface="Canva Sans"/>
                <a:sym typeface="Canva Sans"/>
              </a:rPr>
              <a:t>git log –</a:t>
            </a:r>
            <a:r>
              <a:rPr lang="en-US" sz="3347" dirty="0" err="1">
                <a:solidFill>
                  <a:srgbClr val="FF0000"/>
                </a:solidFill>
                <a:latin typeface="Canva Sans"/>
                <a:ea typeface="Canva Sans"/>
                <a:cs typeface="Canva Sans"/>
                <a:sym typeface="Canva Sans"/>
              </a:rPr>
              <a:t>oneline</a:t>
            </a:r>
            <a:r>
              <a:rPr lang="en-US" sz="3347" dirty="0">
                <a:solidFill>
                  <a:srgbClr val="FF0000"/>
                </a:solidFill>
                <a:latin typeface="Canva Sans"/>
                <a:ea typeface="Canva Sans"/>
                <a:cs typeface="Canva Sans"/>
                <a:sym typeface="Canva Sans"/>
              </a:rPr>
              <a:t> </a:t>
            </a:r>
            <a:r>
              <a:rPr lang="en-US" sz="3347" dirty="0">
                <a:solidFill>
                  <a:schemeClr val="bg1"/>
                </a:solidFill>
                <a:latin typeface="Canva Sans"/>
                <a:ea typeface="Canva Sans"/>
                <a:cs typeface="Canva Sans"/>
                <a:sym typeface="Canva Sans"/>
              </a:rPr>
              <a:t>=&gt; checking commit and there is no extra commit.</a:t>
            </a:r>
          </a:p>
          <a:p>
            <a:pPr marL="457200" indent="-457200" algn="l">
              <a:lnSpc>
                <a:spcPts val="6660"/>
              </a:lnSpc>
              <a:buFontTx/>
              <a:buChar char="-"/>
            </a:pPr>
            <a:endParaRPr lang="en-US" sz="3347" dirty="0">
              <a:solidFill>
                <a:srgbClr val="FF0000"/>
              </a:solidFill>
              <a:latin typeface="Canva Sans"/>
              <a:ea typeface="Canva Sans"/>
              <a:cs typeface="Canva Sans"/>
              <a:sym typeface="Canva Sans"/>
            </a:endParaRPr>
          </a:p>
          <a:p>
            <a:pPr marL="457200" indent="-457200" algn="l">
              <a:lnSpc>
                <a:spcPts val="6660"/>
              </a:lnSpc>
              <a:buFontTx/>
              <a:buChar char="-"/>
            </a:pPr>
            <a:endParaRPr lang="en-US" sz="3347" dirty="0">
              <a:solidFill>
                <a:srgbClr val="FF0000"/>
              </a:solidFill>
              <a:latin typeface="Canva Sans"/>
              <a:ea typeface="Canva Sans"/>
              <a:cs typeface="Canva Sans"/>
              <a:sym typeface="Canva Sans"/>
            </a:endParaRPr>
          </a:p>
        </p:txBody>
      </p:sp>
      <p:sp>
        <p:nvSpPr>
          <p:cNvPr id="6" name="TextBox 5">
            <a:extLst>
              <a:ext uri="{FF2B5EF4-FFF2-40B4-BE49-F238E27FC236}">
                <a16:creationId xmlns:a16="http://schemas.microsoft.com/office/drawing/2014/main" id="{9848C695-F260-3B44-6403-586B4B8E707E}"/>
              </a:ext>
            </a:extLst>
          </p:cNvPr>
          <p:cNvSpPr txBox="1"/>
          <p:nvPr/>
        </p:nvSpPr>
        <p:spPr>
          <a:xfrm>
            <a:off x="457200" y="9085795"/>
            <a:ext cx="13178251" cy="723853"/>
          </a:xfrm>
          <a:prstGeom prst="rect">
            <a:avLst/>
          </a:prstGeom>
        </p:spPr>
        <p:txBody>
          <a:bodyPr wrap="square" lIns="0" tIns="0" rIns="0" bIns="0" rtlCol="0" anchor="t">
            <a:spAutoFit/>
          </a:bodyPr>
          <a:lstStyle/>
          <a:p>
            <a:pPr algn="l">
              <a:lnSpc>
                <a:spcPts val="6660"/>
              </a:lnSpc>
            </a:pPr>
            <a:r>
              <a:rPr lang="en-US" sz="2400" i="1" u="sng" dirty="0">
                <a:solidFill>
                  <a:srgbClr val="FFFF00"/>
                </a:solidFill>
                <a:latin typeface="Canva Sans"/>
                <a:ea typeface="Canva Sans"/>
                <a:cs typeface="Canva Sans"/>
                <a:sym typeface="Canva Sans"/>
              </a:rPr>
              <a:t>Note: Ensure that you are on that branch you want to rebase.</a:t>
            </a:r>
          </a:p>
        </p:txBody>
      </p:sp>
    </p:spTree>
    <p:extLst>
      <p:ext uri="{BB962C8B-B14F-4D97-AF65-F5344CB8AC3E}">
        <p14:creationId xmlns:p14="http://schemas.microsoft.com/office/powerpoint/2010/main" val="3503999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6800" y="856596"/>
            <a:ext cx="15662720" cy="1042254"/>
          </a:xfrm>
          <a:prstGeom prst="rect">
            <a:avLst/>
          </a:prstGeom>
        </p:spPr>
        <p:txBody>
          <a:bodyPr wrap="square" lIns="0" tIns="0" rIns="0" bIns="0" rtlCol="0" anchor="t">
            <a:spAutoFit/>
          </a:bodyPr>
          <a:lstStyle/>
          <a:p>
            <a:pPr algn="ctr">
              <a:lnSpc>
                <a:spcPts val="8586"/>
              </a:lnSpc>
            </a:pPr>
            <a:r>
              <a:rPr lang="en-US" sz="6133" dirty="0">
                <a:solidFill>
                  <a:srgbClr val="FFFF00"/>
                </a:solidFill>
                <a:latin typeface="Canva Sans Bold"/>
                <a:ea typeface="Canva Sans Bold"/>
                <a:cs typeface="Canva Sans Bold"/>
                <a:sym typeface="Canva Sans Bold"/>
              </a:rPr>
              <a:t>Handling conflict in Rebase:</a:t>
            </a:r>
          </a:p>
        </p:txBody>
      </p:sp>
      <p:sp>
        <p:nvSpPr>
          <p:cNvPr id="8" name="TextBox 7">
            <a:extLst>
              <a:ext uri="{FF2B5EF4-FFF2-40B4-BE49-F238E27FC236}">
                <a16:creationId xmlns:a16="http://schemas.microsoft.com/office/drawing/2014/main" id="{E5E5BE7F-6925-A4A6-9BEE-D4B16EFE8914}"/>
              </a:ext>
            </a:extLst>
          </p:cNvPr>
          <p:cNvSpPr txBox="1"/>
          <p:nvPr/>
        </p:nvSpPr>
        <p:spPr>
          <a:xfrm>
            <a:off x="4191000" y="2705100"/>
            <a:ext cx="11318971" cy="1446550"/>
          </a:xfrm>
          <a:prstGeom prst="rect">
            <a:avLst/>
          </a:prstGeom>
          <a:noFill/>
        </p:spPr>
        <p:txBody>
          <a:bodyPr wrap="square">
            <a:spAutoFit/>
          </a:bodyPr>
          <a:lstStyle/>
          <a:p>
            <a:r>
              <a:rPr lang="en-US" sz="4400" dirty="0">
                <a:solidFill>
                  <a:schemeClr val="bg1"/>
                </a:solidFill>
              </a:rPr>
              <a:t>How can we handle conflict in Rebase?</a:t>
            </a:r>
          </a:p>
          <a:p>
            <a:r>
              <a:rPr lang="en-US" sz="4400" dirty="0">
                <a:solidFill>
                  <a:srgbClr val="FFFF00"/>
                </a:solidFill>
              </a:rPr>
              <a:t>=&gt; Exactly like we handle the conflict in Merging.</a:t>
            </a:r>
          </a:p>
        </p:txBody>
      </p:sp>
    </p:spTree>
    <p:extLst>
      <p:ext uri="{BB962C8B-B14F-4D97-AF65-F5344CB8AC3E}">
        <p14:creationId xmlns:p14="http://schemas.microsoft.com/office/powerpoint/2010/main" val="416594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77480" y="914400"/>
            <a:ext cx="14936718" cy="1042254"/>
          </a:xfrm>
          <a:prstGeom prst="rect">
            <a:avLst/>
          </a:prstGeom>
        </p:spPr>
        <p:txBody>
          <a:bodyPr lIns="0" tIns="0" rIns="0" bIns="0" rtlCol="0" anchor="t">
            <a:spAutoFit/>
          </a:bodyPr>
          <a:lstStyle/>
          <a:p>
            <a:pPr algn="ctr">
              <a:lnSpc>
                <a:spcPts val="8586"/>
              </a:lnSpc>
            </a:pPr>
            <a:r>
              <a:rPr lang="en-US" sz="6133">
                <a:solidFill>
                  <a:srgbClr val="FFFF00"/>
                </a:solidFill>
                <a:latin typeface="Canva Sans Bold"/>
                <a:ea typeface="Canva Sans Bold"/>
                <a:cs typeface="Canva Sans Bold"/>
                <a:sym typeface="Canva Sans Bold"/>
              </a:rPr>
              <a:t>Open Source Contribution perspective:</a:t>
            </a:r>
          </a:p>
        </p:txBody>
      </p:sp>
      <p:sp>
        <p:nvSpPr>
          <p:cNvPr id="7" name="TextBox 7"/>
          <p:cNvSpPr txBox="1"/>
          <p:nvPr/>
        </p:nvSpPr>
        <p:spPr>
          <a:xfrm>
            <a:off x="4547066" y="2679512"/>
            <a:ext cx="9193867" cy="6578788"/>
          </a:xfrm>
          <a:prstGeom prst="rect">
            <a:avLst/>
          </a:prstGeom>
        </p:spPr>
        <p:txBody>
          <a:bodyPr lIns="0" tIns="0" rIns="0" bIns="0" rtlCol="0" anchor="t">
            <a:spAutoFit/>
          </a:bodyPr>
          <a:lstStyle/>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participating in the development,</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 improvement, or </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maintenance of open-source projects </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writing code, </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fixing bugs, </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adding features, </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improving documentation,</a:t>
            </a:r>
          </a:p>
          <a:p>
            <a:pPr marL="718057" lvl="1" indent="-359028" algn="l">
              <a:lnSpc>
                <a:spcPts val="6618"/>
              </a:lnSpc>
              <a:buFont typeface="Arial"/>
              <a:buChar char="•"/>
            </a:pPr>
            <a:r>
              <a:rPr lang="en-US" sz="3325">
                <a:solidFill>
                  <a:srgbClr val="FFFFFF"/>
                </a:solidFill>
                <a:latin typeface="Canva Sans"/>
                <a:ea typeface="Canva Sans"/>
                <a:cs typeface="Canva Sans"/>
                <a:sym typeface="Canva Sans"/>
              </a:rPr>
              <a:t>helping with community support.</a:t>
            </a:r>
          </a:p>
        </p:txBody>
      </p:sp>
      <p:sp>
        <p:nvSpPr>
          <p:cNvPr id="8" name="TextBox 8"/>
          <p:cNvSpPr txBox="1"/>
          <p:nvPr/>
        </p:nvSpPr>
        <p:spPr>
          <a:xfrm>
            <a:off x="2170641" y="1908642"/>
            <a:ext cx="14565717" cy="673548"/>
          </a:xfrm>
          <a:prstGeom prst="rect">
            <a:avLst/>
          </a:prstGeom>
        </p:spPr>
        <p:txBody>
          <a:bodyPr lIns="0" tIns="0" rIns="0" bIns="0" rtlCol="0" anchor="t">
            <a:spAutoFit/>
          </a:bodyPr>
          <a:lstStyle/>
          <a:p>
            <a:pPr algn="l">
              <a:lnSpc>
                <a:spcPts val="5910"/>
              </a:lnSpc>
            </a:pPr>
            <a:r>
              <a:rPr lang="en-US" sz="2970">
                <a:solidFill>
                  <a:srgbClr val="FFFFFF"/>
                </a:solidFill>
                <a:latin typeface="Canva Sans"/>
                <a:ea typeface="Canva Sans"/>
                <a:cs typeface="Canva Sans"/>
                <a:sym typeface="Canva Sans"/>
              </a:rPr>
              <a:t>The source code is freely available for anyone to use, modify, and distribute.</a:t>
            </a:r>
          </a:p>
        </p:txBody>
      </p:sp>
    </p:spTree>
    <p:extLst>
      <p:ext uri="{BB962C8B-B14F-4D97-AF65-F5344CB8AC3E}">
        <p14:creationId xmlns:p14="http://schemas.microsoft.com/office/powerpoint/2010/main" val="889724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3082331"/>
            <a:ext cx="15636129" cy="1042254"/>
          </a:xfrm>
          <a:prstGeom prst="rect">
            <a:avLst/>
          </a:prstGeom>
        </p:spPr>
        <p:txBody>
          <a:bodyPr lIns="0" tIns="0" rIns="0" bIns="0" rtlCol="0" anchor="t">
            <a:spAutoFit/>
          </a:bodyPr>
          <a:lstStyle/>
          <a:p>
            <a:pPr algn="ctr">
              <a:lnSpc>
                <a:spcPts val="8586"/>
              </a:lnSpc>
            </a:pPr>
            <a:r>
              <a:rPr lang="en-US" sz="6133">
                <a:solidFill>
                  <a:srgbClr val="FFFF00"/>
                </a:solidFill>
                <a:latin typeface="Canva Sans Bold"/>
                <a:ea typeface="Canva Sans Bold"/>
                <a:cs typeface="Canva Sans Bold"/>
                <a:sym typeface="Canva Sans Bold"/>
              </a:rPr>
              <a:t>How to make github profile professional?</a:t>
            </a:r>
          </a:p>
        </p:txBody>
      </p:sp>
      <p:sp>
        <p:nvSpPr>
          <p:cNvPr id="7" name="TextBox 7"/>
          <p:cNvSpPr txBox="1"/>
          <p:nvPr/>
        </p:nvSpPr>
        <p:spPr>
          <a:xfrm>
            <a:off x="1861142" y="4692426"/>
            <a:ext cx="14565717" cy="673548"/>
          </a:xfrm>
          <a:prstGeom prst="rect">
            <a:avLst/>
          </a:prstGeom>
        </p:spPr>
        <p:txBody>
          <a:bodyPr lIns="0" tIns="0" rIns="0" bIns="0" rtlCol="0" anchor="t">
            <a:spAutoFit/>
          </a:bodyPr>
          <a:lstStyle/>
          <a:p>
            <a:pPr algn="l">
              <a:lnSpc>
                <a:spcPts val="5910"/>
              </a:lnSpc>
            </a:pPr>
            <a:r>
              <a:rPr lang="en-US" sz="2970">
                <a:solidFill>
                  <a:srgbClr val="FFFFFF"/>
                </a:solidFill>
                <a:latin typeface="Canva Sans"/>
                <a:ea typeface="Canva Sans"/>
                <a:cs typeface="Canva Sans"/>
                <a:sym typeface="Canva Sans"/>
              </a:rPr>
              <a:t>Adding Readme.md file and editing it with various components.</a:t>
            </a:r>
          </a:p>
        </p:txBody>
      </p:sp>
      <p:sp>
        <p:nvSpPr>
          <p:cNvPr id="8" name="TextBox 8"/>
          <p:cNvSpPr txBox="1"/>
          <p:nvPr/>
        </p:nvSpPr>
        <p:spPr>
          <a:xfrm>
            <a:off x="2838836" y="5571499"/>
            <a:ext cx="10782464" cy="673548"/>
          </a:xfrm>
          <a:prstGeom prst="rect">
            <a:avLst/>
          </a:prstGeom>
        </p:spPr>
        <p:txBody>
          <a:bodyPr lIns="0" tIns="0" rIns="0" bIns="0" rtlCol="0" anchor="t">
            <a:spAutoFit/>
          </a:bodyPr>
          <a:lstStyle/>
          <a:p>
            <a:pPr algn="l">
              <a:lnSpc>
                <a:spcPts val="5910"/>
              </a:lnSpc>
            </a:pPr>
            <a:r>
              <a:rPr lang="en-US" sz="2970">
                <a:solidFill>
                  <a:srgbClr val="FFFF00"/>
                </a:solidFill>
                <a:latin typeface="Canva Sans"/>
                <a:ea typeface="Canva Sans"/>
                <a:cs typeface="Canva Sans"/>
                <a:sym typeface="Canva Sans"/>
              </a:rPr>
              <a:t>https://rahuldkjain.github.io/gh-profile-readme-generator/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5844795" y="914400"/>
            <a:ext cx="5238787" cy="1042254"/>
          </a:xfrm>
          <a:prstGeom prst="rect">
            <a:avLst/>
          </a:prstGeom>
        </p:spPr>
        <p:txBody>
          <a:bodyPr lIns="0" tIns="0" rIns="0" bIns="0" rtlCol="0" anchor="t">
            <a:spAutoFit/>
          </a:bodyPr>
          <a:lstStyle/>
          <a:p>
            <a:pPr algn="ctr">
              <a:lnSpc>
                <a:spcPts val="8586"/>
              </a:lnSpc>
            </a:pPr>
            <a:r>
              <a:rPr lang="en-US" sz="6133">
                <a:solidFill>
                  <a:srgbClr val="FFFF00"/>
                </a:solidFill>
                <a:latin typeface="Canva Sans Bold"/>
                <a:ea typeface="Canva Sans Bold"/>
                <a:cs typeface="Canva Sans Bold"/>
                <a:sym typeface="Canva Sans Bold"/>
              </a:rPr>
              <a:t>Github Pages:</a:t>
            </a:r>
          </a:p>
        </p:txBody>
      </p:sp>
      <p:sp>
        <p:nvSpPr>
          <p:cNvPr id="7" name="TextBox 7"/>
          <p:cNvSpPr txBox="1"/>
          <p:nvPr/>
        </p:nvSpPr>
        <p:spPr>
          <a:xfrm>
            <a:off x="862193" y="2261454"/>
            <a:ext cx="16257095" cy="2402709"/>
          </a:xfrm>
          <a:prstGeom prst="rect">
            <a:avLst/>
          </a:prstGeom>
        </p:spPr>
        <p:txBody>
          <a:bodyPr lIns="0" tIns="0" rIns="0" bIns="0" rtlCol="0" anchor="t">
            <a:spAutoFit/>
          </a:bodyPr>
          <a:lstStyle/>
          <a:p>
            <a:pPr algn="l">
              <a:lnSpc>
                <a:spcPts val="6597"/>
              </a:lnSpc>
            </a:pPr>
            <a:r>
              <a:rPr lang="en-US" sz="3315">
                <a:solidFill>
                  <a:srgbClr val="FFFFFF"/>
                </a:solidFill>
                <a:latin typeface="Canva Sans"/>
                <a:ea typeface="Canva Sans"/>
                <a:cs typeface="Canva Sans"/>
                <a:sym typeface="Canva Sans"/>
              </a:rPr>
              <a:t> A free hosting service provided by GitHub that allows you to publish web content directly from a GitHub repository. It's often used for hosting project documentation, personal blogs, or portfolios.</a:t>
            </a:r>
          </a:p>
        </p:txBody>
      </p:sp>
      <p:sp>
        <p:nvSpPr>
          <p:cNvPr id="8" name="TextBox 8"/>
          <p:cNvSpPr txBox="1"/>
          <p:nvPr/>
        </p:nvSpPr>
        <p:spPr>
          <a:xfrm>
            <a:off x="3023810" y="5196173"/>
            <a:ext cx="11559173" cy="743719"/>
          </a:xfrm>
          <a:prstGeom prst="rect">
            <a:avLst/>
          </a:prstGeom>
        </p:spPr>
        <p:txBody>
          <a:bodyPr lIns="0" tIns="0" rIns="0" bIns="0" rtlCol="0" anchor="t">
            <a:spAutoFit/>
          </a:bodyPr>
          <a:lstStyle/>
          <a:p>
            <a:pPr algn="l">
              <a:lnSpc>
                <a:spcPts val="6597"/>
              </a:lnSpc>
            </a:pPr>
            <a:r>
              <a:rPr lang="en-US" sz="3315">
                <a:solidFill>
                  <a:srgbClr val="FFFF00"/>
                </a:solidFill>
                <a:latin typeface="Canva Sans"/>
                <a:ea typeface="Canva Sans"/>
                <a:cs typeface="Canva Sans"/>
                <a:sym typeface="Canva Sans"/>
              </a:rPr>
              <a:t>Ok Let’s host our website on Github using github pages.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3984156" y="-448788"/>
            <a:ext cx="11607939" cy="14419800"/>
          </a:xfrm>
          <a:custGeom>
            <a:avLst/>
            <a:gdLst/>
            <a:ahLst/>
            <a:cxnLst/>
            <a:rect l="l" t="t" r="r" b="b"/>
            <a:pathLst>
              <a:path w="11607939" h="14419800">
                <a:moveTo>
                  <a:pt x="0" y="0"/>
                </a:moveTo>
                <a:lnTo>
                  <a:pt x="11607939" y="0"/>
                </a:lnTo>
                <a:lnTo>
                  <a:pt x="11607939"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173970" y="914400"/>
            <a:ext cx="2580437" cy="1042254"/>
          </a:xfrm>
          <a:prstGeom prst="rect">
            <a:avLst/>
          </a:prstGeom>
        </p:spPr>
        <p:txBody>
          <a:bodyPr lIns="0" tIns="0" rIns="0" bIns="0" rtlCol="0" anchor="t">
            <a:spAutoFit/>
          </a:bodyPr>
          <a:lstStyle/>
          <a:p>
            <a:pPr algn="ctr">
              <a:lnSpc>
                <a:spcPts val="8586"/>
              </a:lnSpc>
            </a:pPr>
            <a:r>
              <a:rPr lang="en-US" sz="6133">
                <a:solidFill>
                  <a:srgbClr val="FFFF00"/>
                </a:solidFill>
                <a:latin typeface="Canva Sans Bold"/>
                <a:ea typeface="Canva Sans Bold"/>
                <a:cs typeface="Canva Sans Bold"/>
                <a:sym typeface="Canva Sans Bold"/>
              </a:rPr>
              <a:t>Extras:</a:t>
            </a:r>
          </a:p>
        </p:txBody>
      </p:sp>
      <p:sp>
        <p:nvSpPr>
          <p:cNvPr id="7" name="TextBox 7"/>
          <p:cNvSpPr txBox="1"/>
          <p:nvPr/>
        </p:nvSpPr>
        <p:spPr>
          <a:xfrm>
            <a:off x="788086" y="1756629"/>
            <a:ext cx="6886468" cy="2462450"/>
          </a:xfrm>
          <a:prstGeom prst="rect">
            <a:avLst/>
          </a:prstGeom>
        </p:spPr>
        <p:txBody>
          <a:bodyPr lIns="0" tIns="0" rIns="0" bIns="0" rtlCol="0" anchor="t">
            <a:spAutoFit/>
          </a:bodyPr>
          <a:lstStyle/>
          <a:p>
            <a:pPr algn="l">
              <a:lnSpc>
                <a:spcPts val="5005"/>
              </a:lnSpc>
            </a:pPr>
            <a:r>
              <a:rPr lang="en-US" sz="2515">
                <a:solidFill>
                  <a:srgbClr val="FFFF00"/>
                </a:solidFill>
                <a:latin typeface="Canva Sans"/>
                <a:ea typeface="Canva Sans"/>
                <a:cs typeface="Canva Sans"/>
                <a:sym typeface="Canva Sans"/>
              </a:rPr>
              <a:t>WHAT IF I MISTAKENLY DO "GIT ADD ."?</a:t>
            </a:r>
          </a:p>
          <a:p>
            <a:pPr algn="l">
              <a:lnSpc>
                <a:spcPts val="5005"/>
              </a:lnSpc>
            </a:pPr>
            <a:r>
              <a:rPr lang="en-US" sz="2515">
                <a:solidFill>
                  <a:srgbClr val="FFFF00"/>
                </a:solidFill>
                <a:latin typeface="Canva Sans"/>
                <a:ea typeface="Canva Sans"/>
                <a:cs typeface="Canva Sans"/>
                <a:sym typeface="Canva Sans"/>
              </a:rPr>
              <a:t>-git restore --staged file_name</a:t>
            </a:r>
          </a:p>
          <a:p>
            <a:pPr algn="l">
              <a:lnSpc>
                <a:spcPts val="5005"/>
              </a:lnSpc>
            </a:pPr>
            <a:r>
              <a:rPr lang="en-US" sz="2515">
                <a:solidFill>
                  <a:srgbClr val="FFFF00"/>
                </a:solidFill>
                <a:latin typeface="Canva Sans"/>
                <a:ea typeface="Canva Sans"/>
                <a:cs typeface="Canva Sans"/>
                <a:sym typeface="Canva Sans"/>
              </a:rPr>
              <a:t>-git reset file_name</a:t>
            </a:r>
          </a:p>
          <a:p>
            <a:pPr algn="l">
              <a:lnSpc>
                <a:spcPts val="5005"/>
              </a:lnSpc>
            </a:pPr>
            <a:r>
              <a:rPr lang="en-US" sz="2515">
                <a:solidFill>
                  <a:srgbClr val="FFFF00"/>
                </a:solidFill>
                <a:latin typeface="Canva Sans"/>
                <a:ea typeface="Canva Sans"/>
                <a:cs typeface="Canva Sans"/>
                <a:sym typeface="Canva Sans"/>
              </a:rPr>
              <a:t>-git reset (to remove all from staging area)</a:t>
            </a:r>
          </a:p>
        </p:txBody>
      </p:sp>
      <p:sp>
        <p:nvSpPr>
          <p:cNvPr id="8" name="TextBox 8"/>
          <p:cNvSpPr txBox="1"/>
          <p:nvPr/>
        </p:nvSpPr>
        <p:spPr>
          <a:xfrm>
            <a:off x="5933733" y="4605089"/>
            <a:ext cx="11559173" cy="1572394"/>
          </a:xfrm>
          <a:prstGeom prst="rect">
            <a:avLst/>
          </a:prstGeom>
        </p:spPr>
        <p:txBody>
          <a:bodyPr lIns="0" tIns="0" rIns="0" bIns="0" rtlCol="0" anchor="t">
            <a:spAutoFit/>
          </a:bodyPr>
          <a:lstStyle/>
          <a:p>
            <a:pPr algn="l">
              <a:lnSpc>
                <a:spcPts val="6597"/>
              </a:lnSpc>
            </a:pPr>
            <a:r>
              <a:rPr lang="en-US" sz="3315">
                <a:solidFill>
                  <a:srgbClr val="FFFF00"/>
                </a:solidFill>
                <a:latin typeface="Canva Sans"/>
                <a:ea typeface="Canva Sans"/>
                <a:cs typeface="Canva Sans"/>
                <a:sym typeface="Canva Sans"/>
              </a:rPr>
              <a:t>WHAT IF I MISTAKENLY WRITE THE  WRONGCOMMIT?</a:t>
            </a:r>
          </a:p>
          <a:p>
            <a:pPr algn="l">
              <a:lnSpc>
                <a:spcPts val="6597"/>
              </a:lnSpc>
            </a:pPr>
            <a:r>
              <a:rPr lang="en-US" sz="3315">
                <a:solidFill>
                  <a:srgbClr val="FFFFFF"/>
                </a:solidFill>
                <a:latin typeface="Canva Sans"/>
                <a:ea typeface="Canva Sans"/>
                <a:cs typeface="Canva Sans"/>
                <a:sym typeface="Canva Sans"/>
              </a:rPr>
              <a:t>-git commit –amend –m “new_message"</a:t>
            </a:r>
          </a:p>
        </p:txBody>
      </p:sp>
      <p:sp>
        <p:nvSpPr>
          <p:cNvPr id="9" name="TextBox 9"/>
          <p:cNvSpPr txBox="1"/>
          <p:nvPr/>
        </p:nvSpPr>
        <p:spPr>
          <a:xfrm>
            <a:off x="1028700" y="6364987"/>
            <a:ext cx="15463728" cy="3283656"/>
          </a:xfrm>
          <a:prstGeom prst="rect">
            <a:avLst/>
          </a:prstGeom>
        </p:spPr>
        <p:txBody>
          <a:bodyPr lIns="0" tIns="0" rIns="0" bIns="0" rtlCol="0" anchor="t">
            <a:spAutoFit/>
          </a:bodyPr>
          <a:lstStyle/>
          <a:p>
            <a:pPr algn="l">
              <a:lnSpc>
                <a:spcPts val="6597"/>
              </a:lnSpc>
            </a:pPr>
            <a:r>
              <a:rPr lang="en-US" sz="3315" dirty="0">
                <a:solidFill>
                  <a:srgbClr val="FFFF00"/>
                </a:solidFill>
                <a:latin typeface="Canva Sans"/>
                <a:ea typeface="Canva Sans"/>
                <a:cs typeface="Canva Sans"/>
                <a:sym typeface="Canva Sans"/>
              </a:rPr>
              <a:t>WHAT IF I MISTAKENLY DELETE/MODIFY  THE CONTENT INSIDE MYCODE?</a:t>
            </a:r>
          </a:p>
          <a:p>
            <a:pPr algn="l">
              <a:lnSpc>
                <a:spcPts val="6597"/>
              </a:lnSpc>
            </a:pPr>
            <a:r>
              <a:rPr lang="en-US" sz="3315" dirty="0">
                <a:solidFill>
                  <a:srgbClr val="FFFFFF"/>
                </a:solidFill>
                <a:latin typeface="Canva Sans"/>
                <a:ea typeface="Canva Sans"/>
                <a:cs typeface="Canva Sans"/>
                <a:sym typeface="Canva Sans"/>
              </a:rPr>
              <a:t>-git checkout --</a:t>
            </a:r>
            <a:r>
              <a:rPr lang="en-US" sz="3315" dirty="0" err="1">
                <a:solidFill>
                  <a:srgbClr val="FFFFFF"/>
                </a:solidFill>
                <a:latin typeface="Canva Sans"/>
                <a:ea typeface="Canva Sans"/>
                <a:cs typeface="Canva Sans"/>
                <a:sym typeface="Canva Sans"/>
              </a:rPr>
              <a:t>file_name</a:t>
            </a:r>
            <a:endParaRPr lang="en-US" sz="3315" dirty="0">
              <a:solidFill>
                <a:srgbClr val="FFFFFF"/>
              </a:solidFill>
              <a:latin typeface="Canva Sans"/>
              <a:ea typeface="Canva Sans"/>
              <a:cs typeface="Canva Sans"/>
              <a:sym typeface="Canva Sans"/>
            </a:endParaRPr>
          </a:p>
          <a:p>
            <a:pPr algn="l">
              <a:lnSpc>
                <a:spcPts val="6597"/>
              </a:lnSpc>
            </a:pPr>
            <a:r>
              <a:rPr lang="en-US" sz="3315" dirty="0">
                <a:solidFill>
                  <a:srgbClr val="FFFFFF"/>
                </a:solidFill>
                <a:latin typeface="Canva Sans"/>
                <a:ea typeface="Canva Sans"/>
                <a:cs typeface="Canva Sans"/>
                <a:sym typeface="Canva Sans"/>
              </a:rPr>
              <a:t>-git checkout .</a:t>
            </a:r>
          </a:p>
          <a:p>
            <a:pPr algn="l">
              <a:lnSpc>
                <a:spcPts val="6597"/>
              </a:lnSpc>
            </a:pPr>
            <a:r>
              <a:rPr lang="en-US" sz="3315" dirty="0">
                <a:solidFill>
                  <a:srgbClr val="FFFFFF"/>
                </a:solidFill>
                <a:latin typeface="Canva Sans"/>
                <a:ea typeface="Canva Sans"/>
                <a:cs typeface="Canva Sans"/>
                <a:sym typeface="Canva Sans"/>
              </a:rPr>
              <a:t>-git checkout -f</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3984156" y="-448788"/>
            <a:ext cx="11607939" cy="14419800"/>
          </a:xfrm>
          <a:custGeom>
            <a:avLst/>
            <a:gdLst/>
            <a:ahLst/>
            <a:cxnLst/>
            <a:rect l="l" t="t" r="r" b="b"/>
            <a:pathLst>
              <a:path w="11607939" h="14419800">
                <a:moveTo>
                  <a:pt x="0" y="0"/>
                </a:moveTo>
                <a:lnTo>
                  <a:pt x="11607939" y="0"/>
                </a:lnTo>
                <a:lnTo>
                  <a:pt x="11607939"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173970" y="914400"/>
            <a:ext cx="2580437" cy="1042254"/>
          </a:xfrm>
          <a:prstGeom prst="rect">
            <a:avLst/>
          </a:prstGeom>
        </p:spPr>
        <p:txBody>
          <a:bodyPr lIns="0" tIns="0" rIns="0" bIns="0" rtlCol="0" anchor="t">
            <a:spAutoFit/>
          </a:bodyPr>
          <a:lstStyle/>
          <a:p>
            <a:pPr algn="ctr">
              <a:lnSpc>
                <a:spcPts val="8586"/>
              </a:lnSpc>
            </a:pPr>
            <a:r>
              <a:rPr lang="en-US" sz="6133">
                <a:solidFill>
                  <a:srgbClr val="FFFF00"/>
                </a:solidFill>
                <a:latin typeface="Canva Sans Bold"/>
                <a:ea typeface="Canva Sans Bold"/>
                <a:cs typeface="Canva Sans Bold"/>
                <a:sym typeface="Canva Sans Bold"/>
              </a:rPr>
              <a:t>Extras:</a:t>
            </a:r>
          </a:p>
        </p:txBody>
      </p:sp>
      <p:sp>
        <p:nvSpPr>
          <p:cNvPr id="7" name="TextBox 7"/>
          <p:cNvSpPr txBox="1"/>
          <p:nvPr/>
        </p:nvSpPr>
        <p:spPr>
          <a:xfrm>
            <a:off x="4633701" y="3160259"/>
            <a:ext cx="6904497" cy="2401069"/>
          </a:xfrm>
          <a:prstGeom prst="rect">
            <a:avLst/>
          </a:prstGeom>
        </p:spPr>
        <p:txBody>
          <a:bodyPr lIns="0" tIns="0" rIns="0" bIns="0" rtlCol="0" anchor="t">
            <a:spAutoFit/>
          </a:bodyPr>
          <a:lstStyle/>
          <a:p>
            <a:pPr algn="l">
              <a:lnSpc>
                <a:spcPts val="6597"/>
              </a:lnSpc>
            </a:pPr>
            <a:r>
              <a:rPr lang="en-US" sz="3315">
                <a:solidFill>
                  <a:srgbClr val="FFFF00"/>
                </a:solidFill>
                <a:latin typeface="Canva Sans"/>
                <a:ea typeface="Canva Sans"/>
                <a:cs typeface="Canva Sans"/>
                <a:sym typeface="Canva Sans"/>
              </a:rPr>
              <a:t>-git rm filename</a:t>
            </a:r>
          </a:p>
          <a:p>
            <a:pPr algn="l">
              <a:lnSpc>
                <a:spcPts val="6597"/>
              </a:lnSpc>
            </a:pPr>
            <a:r>
              <a:rPr lang="en-US" sz="3315">
                <a:solidFill>
                  <a:srgbClr val="FFFF00"/>
                </a:solidFill>
                <a:latin typeface="Canva Sans"/>
                <a:ea typeface="Canva Sans"/>
                <a:cs typeface="Canva Sans"/>
                <a:sym typeface="Canva Sans"/>
              </a:rPr>
              <a:t>-git mv filename new_filename</a:t>
            </a:r>
          </a:p>
          <a:p>
            <a:pPr algn="l">
              <a:lnSpc>
                <a:spcPts val="6597"/>
              </a:lnSpc>
            </a:pPr>
            <a:endParaRPr lang="en-US" sz="3315">
              <a:solidFill>
                <a:srgbClr val="FFFF00"/>
              </a:solidFill>
              <a:latin typeface="Canva Sans"/>
              <a:ea typeface="Canva Sans"/>
              <a:cs typeface="Canva Sans"/>
              <a:sym typeface="Canva Sans"/>
            </a:endParaRPr>
          </a:p>
        </p:txBody>
      </p:sp>
      <p:sp>
        <p:nvSpPr>
          <p:cNvPr id="8" name="TextBox 8"/>
          <p:cNvSpPr txBox="1"/>
          <p:nvPr/>
        </p:nvSpPr>
        <p:spPr>
          <a:xfrm>
            <a:off x="4353059" y="2261454"/>
            <a:ext cx="10877966" cy="744499"/>
          </a:xfrm>
          <a:prstGeom prst="rect">
            <a:avLst/>
          </a:prstGeom>
        </p:spPr>
        <p:txBody>
          <a:bodyPr wrap="square" lIns="0" tIns="0" rIns="0" bIns="0" rtlCol="0" anchor="t">
            <a:spAutoFit/>
          </a:bodyPr>
          <a:lstStyle/>
          <a:p>
            <a:pPr algn="l">
              <a:lnSpc>
                <a:spcPts val="6597"/>
              </a:lnSpc>
            </a:pPr>
            <a:r>
              <a:rPr lang="en-US" sz="3315" dirty="0">
                <a:solidFill>
                  <a:srgbClr val="FFFFFF"/>
                </a:solidFill>
                <a:latin typeface="Canva Sans"/>
                <a:ea typeface="Canva Sans"/>
                <a:cs typeface="Canva Sans"/>
                <a:sym typeface="Canva Sans"/>
              </a:rPr>
              <a:t>Deleting/Removing and moving and renaming file:</a:t>
            </a:r>
          </a:p>
        </p:txBody>
      </p:sp>
      <p:sp>
        <p:nvSpPr>
          <p:cNvPr id="9" name="TextBox 9"/>
          <p:cNvSpPr txBox="1"/>
          <p:nvPr/>
        </p:nvSpPr>
        <p:spPr>
          <a:xfrm>
            <a:off x="8289429" y="8514581"/>
            <a:ext cx="2540269" cy="743719"/>
          </a:xfrm>
          <a:prstGeom prst="rect">
            <a:avLst/>
          </a:prstGeom>
        </p:spPr>
        <p:txBody>
          <a:bodyPr lIns="0" tIns="0" rIns="0" bIns="0" rtlCol="0" anchor="t">
            <a:spAutoFit/>
          </a:bodyPr>
          <a:lstStyle/>
          <a:p>
            <a:pPr algn="l">
              <a:lnSpc>
                <a:spcPts val="6597"/>
              </a:lnSpc>
            </a:pPr>
            <a:r>
              <a:rPr lang="en-US" sz="3315">
                <a:solidFill>
                  <a:srgbClr val="FFFF00"/>
                </a:solidFill>
                <a:latin typeface="Canva Sans"/>
                <a:ea typeface="Canva Sans"/>
                <a:cs typeface="Canva Sans"/>
                <a:sym typeface="Canva Sans"/>
              </a:rPr>
              <a:t>That’s it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rot="-10800000" flipV="1">
            <a:off x="-229820" y="-4568253"/>
            <a:ext cx="12495320" cy="15522137"/>
          </a:xfrm>
          <a:custGeom>
            <a:avLst/>
            <a:gdLst/>
            <a:ahLst/>
            <a:cxnLst/>
            <a:rect l="l" t="t" r="r" b="b"/>
            <a:pathLst>
              <a:path w="12495320" h="15522137">
                <a:moveTo>
                  <a:pt x="0" y="15522137"/>
                </a:moveTo>
                <a:lnTo>
                  <a:pt x="12495320" y="15522137"/>
                </a:lnTo>
                <a:lnTo>
                  <a:pt x="12495320" y="0"/>
                </a:lnTo>
                <a:lnTo>
                  <a:pt x="0" y="0"/>
                </a:lnTo>
                <a:lnTo>
                  <a:pt x="0" y="1552213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1779" y="981075"/>
            <a:ext cx="17037306" cy="9258300"/>
          </a:xfrm>
          <a:custGeom>
            <a:avLst/>
            <a:gdLst/>
            <a:ahLst/>
            <a:cxnLst/>
            <a:rect l="l" t="t" r="r" b="b"/>
            <a:pathLst>
              <a:path w="17037306" h="9258300">
                <a:moveTo>
                  <a:pt x="0" y="0"/>
                </a:moveTo>
                <a:lnTo>
                  <a:pt x="17037306" y="0"/>
                </a:lnTo>
                <a:lnTo>
                  <a:pt x="17037306" y="9258300"/>
                </a:lnTo>
                <a:lnTo>
                  <a:pt x="0" y="9258300"/>
                </a:lnTo>
                <a:lnTo>
                  <a:pt x="0" y="0"/>
                </a:lnTo>
                <a:close/>
              </a:path>
            </a:pathLst>
          </a:custGeom>
          <a:blipFill>
            <a:blip r:embed="rId4"/>
            <a:stretch>
              <a:fillRect l="-830" t="-1252" r="-830"/>
            </a:stretch>
          </a:blipFill>
        </p:spPr>
      </p:sp>
      <p:sp>
        <p:nvSpPr>
          <p:cNvPr id="4" name="TextBox 4"/>
          <p:cNvSpPr txBox="1"/>
          <p:nvPr/>
        </p:nvSpPr>
        <p:spPr>
          <a:xfrm>
            <a:off x="5819317" y="213749"/>
            <a:ext cx="6242229" cy="581155"/>
          </a:xfrm>
          <a:prstGeom prst="rect">
            <a:avLst/>
          </a:prstGeom>
        </p:spPr>
        <p:txBody>
          <a:bodyPr lIns="0" tIns="0" rIns="0" bIns="0" rtlCol="0" anchor="t">
            <a:spAutoFit/>
          </a:bodyPr>
          <a:lstStyle/>
          <a:p>
            <a:pPr algn="r">
              <a:lnSpc>
                <a:spcPts val="4476"/>
              </a:lnSpc>
            </a:pPr>
            <a:r>
              <a:rPr lang="en-US" sz="4069" spc="435">
                <a:solidFill>
                  <a:srgbClr val="FFFFFF"/>
                </a:solidFill>
                <a:latin typeface="Public Sans Bold"/>
                <a:ea typeface="Public Sans Bold"/>
                <a:cs typeface="Public Sans Bold"/>
                <a:sym typeface="Public Sans Bold"/>
              </a:rPr>
              <a:t>CONNECT WITH 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1631" y="1471386"/>
            <a:ext cx="15572685" cy="7216308"/>
          </a:xfrm>
          <a:prstGeom prst="rect">
            <a:avLst/>
          </a:prstGeom>
        </p:spPr>
        <p:txBody>
          <a:bodyPr lIns="0" tIns="0" rIns="0" bIns="0" rtlCol="0" anchor="t">
            <a:spAutoFit/>
          </a:bodyPr>
          <a:lstStyle/>
          <a:p>
            <a:pPr marL="839299" lvl="1" indent="-419650" algn="ctr">
              <a:lnSpc>
                <a:spcPts val="9718"/>
              </a:lnSpc>
              <a:buFont typeface="Arial"/>
              <a:buChar char="•"/>
            </a:pPr>
            <a:r>
              <a:rPr lang="en-US" sz="3887" spc="-11">
                <a:solidFill>
                  <a:srgbClr val="FFFF00"/>
                </a:solidFill>
                <a:latin typeface="Canva Sans"/>
                <a:ea typeface="Canva Sans"/>
                <a:cs typeface="Canva Sans"/>
                <a:sym typeface="Canva Sans"/>
              </a:rPr>
              <a:t>But what if there are hundreds or thousands of lines of code?</a:t>
            </a:r>
          </a:p>
          <a:p>
            <a:pPr marL="839299" lvl="1" indent="-419650" algn="ctr">
              <a:lnSpc>
                <a:spcPts val="9718"/>
              </a:lnSpc>
              <a:buFont typeface="Arial"/>
              <a:buChar char="•"/>
            </a:pPr>
            <a:r>
              <a:rPr lang="en-US" sz="3887" spc="-11">
                <a:solidFill>
                  <a:srgbClr val="FFFFFF"/>
                </a:solidFill>
                <a:latin typeface="Canva Sans"/>
                <a:ea typeface="Canva Sans"/>
                <a:cs typeface="Canva Sans"/>
                <a:sym typeface="Canva Sans"/>
              </a:rPr>
              <a:t>What if you want to track who changed your existing code?</a:t>
            </a:r>
          </a:p>
          <a:p>
            <a:pPr marL="839299" lvl="1" indent="-419650" algn="ctr">
              <a:lnSpc>
                <a:spcPts val="9718"/>
              </a:lnSpc>
              <a:buFont typeface="Arial"/>
              <a:buChar char="•"/>
            </a:pPr>
            <a:r>
              <a:rPr lang="en-US" sz="3887" spc="-11">
                <a:solidFill>
                  <a:srgbClr val="FFFF00"/>
                </a:solidFill>
                <a:latin typeface="Canva Sans"/>
                <a:ea typeface="Canva Sans"/>
                <a:cs typeface="Canva Sans"/>
                <a:sym typeface="Canva Sans"/>
              </a:rPr>
              <a:t>What if you need to collaborate with multiple people and keep everyone’s changes organized?</a:t>
            </a:r>
          </a:p>
          <a:p>
            <a:pPr marL="839299" lvl="1" indent="-419650" algn="ctr">
              <a:lnSpc>
                <a:spcPts val="9718"/>
              </a:lnSpc>
              <a:buFont typeface="Arial"/>
              <a:buChar char="•"/>
            </a:pPr>
            <a:r>
              <a:rPr lang="en-US" sz="3887" spc="-11">
                <a:solidFill>
                  <a:srgbClr val="FFFFFF"/>
                </a:solidFill>
                <a:latin typeface="Canva Sans"/>
                <a:ea typeface="Canva Sans"/>
                <a:cs typeface="Canva Sans"/>
                <a:sym typeface="Canva Sans"/>
              </a:rPr>
              <a:t>What if you want to go back to a previous version of your project after making a mistake?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12C2E8"/>
        </a:solidFill>
        <a:effectLst/>
      </p:bgPr>
    </p:bg>
    <p:spTree>
      <p:nvGrpSpPr>
        <p:cNvPr id="1" name=""/>
        <p:cNvGrpSpPr/>
        <p:nvPr/>
      </p:nvGrpSpPr>
      <p:grpSpPr>
        <a:xfrm>
          <a:off x="0" y="0"/>
          <a:ext cx="0" cy="0"/>
          <a:chOff x="0" y="0"/>
          <a:chExt cx="0" cy="0"/>
        </a:xfrm>
      </p:grpSpPr>
      <p:sp>
        <p:nvSpPr>
          <p:cNvPr id="2" name="Freeform 2"/>
          <p:cNvSpPr/>
          <p:nvPr/>
        </p:nvSpPr>
        <p:spPr>
          <a:xfrm rot="10492468">
            <a:off x="-678444" y="-1535843"/>
            <a:ext cx="10548426" cy="13103635"/>
          </a:xfrm>
          <a:custGeom>
            <a:avLst/>
            <a:gdLst/>
            <a:ahLst/>
            <a:cxnLst/>
            <a:rect l="l" t="t" r="r" b="b"/>
            <a:pathLst>
              <a:path w="10548426" h="13103635">
                <a:moveTo>
                  <a:pt x="0" y="0"/>
                </a:moveTo>
                <a:lnTo>
                  <a:pt x="10548426" y="0"/>
                </a:lnTo>
                <a:lnTo>
                  <a:pt x="10548426" y="13103635"/>
                </a:lnTo>
                <a:lnTo>
                  <a:pt x="0" y="13103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95769" y="3370453"/>
            <a:ext cx="14833104" cy="3860418"/>
          </a:xfrm>
          <a:prstGeom prst="rect">
            <a:avLst/>
          </a:prstGeom>
        </p:spPr>
        <p:txBody>
          <a:bodyPr lIns="0" tIns="0" rIns="0" bIns="0" rtlCol="0" anchor="t">
            <a:spAutoFit/>
          </a:bodyPr>
          <a:lstStyle/>
          <a:p>
            <a:pPr algn="ctr">
              <a:lnSpc>
                <a:spcPts val="14797"/>
              </a:lnSpc>
            </a:pPr>
            <a:r>
              <a:rPr lang="en-US" sz="15099" spc="1585">
                <a:solidFill>
                  <a:srgbClr val="18072B"/>
                </a:solidFill>
                <a:latin typeface="Roboto Bold"/>
                <a:ea typeface="Roboto Bold"/>
                <a:cs typeface="Roboto Bold"/>
                <a:sym typeface="Roboto Bold"/>
              </a:rPr>
              <a:t>THANK</a:t>
            </a:r>
          </a:p>
          <a:p>
            <a:pPr algn="ctr">
              <a:lnSpc>
                <a:spcPts val="14797"/>
              </a:lnSpc>
            </a:pPr>
            <a:r>
              <a:rPr lang="en-US" sz="15099" spc="1585">
                <a:solidFill>
                  <a:srgbClr val="18072B"/>
                </a:solidFill>
                <a:latin typeface="Roboto Bold"/>
                <a:ea typeface="Roboto Bold"/>
                <a:cs typeface="Roboto Bold"/>
                <a:sym typeface="Roboto Bold"/>
              </a:rPr>
              <a:t>YOU</a:t>
            </a:r>
          </a:p>
        </p:txBody>
      </p:sp>
      <p:sp>
        <p:nvSpPr>
          <p:cNvPr id="4" name="TextBox 4"/>
          <p:cNvSpPr txBox="1"/>
          <p:nvPr/>
        </p:nvSpPr>
        <p:spPr>
          <a:xfrm>
            <a:off x="4769423" y="3370453"/>
            <a:ext cx="14833104" cy="3860418"/>
          </a:xfrm>
          <a:prstGeom prst="rect">
            <a:avLst/>
          </a:prstGeom>
        </p:spPr>
        <p:txBody>
          <a:bodyPr lIns="0" tIns="0" rIns="0" bIns="0" rtlCol="0" anchor="t">
            <a:spAutoFit/>
          </a:bodyPr>
          <a:lstStyle/>
          <a:p>
            <a:pPr algn="ctr">
              <a:lnSpc>
                <a:spcPts val="14797"/>
              </a:lnSpc>
            </a:pPr>
            <a:r>
              <a:rPr lang="en-US" sz="15099" spc="1585">
                <a:solidFill>
                  <a:srgbClr val="18072B"/>
                </a:solidFill>
                <a:latin typeface="Roboto Bold"/>
                <a:ea typeface="Roboto Bold"/>
                <a:cs typeface="Roboto Bold"/>
                <a:sym typeface="Roboto Bold"/>
              </a:rPr>
              <a:t>THANK</a:t>
            </a:r>
          </a:p>
          <a:p>
            <a:pPr algn="ctr">
              <a:lnSpc>
                <a:spcPts val="14797"/>
              </a:lnSpc>
            </a:pPr>
            <a:r>
              <a:rPr lang="en-US" sz="15099" spc="1585">
                <a:solidFill>
                  <a:srgbClr val="18072B"/>
                </a:solidFill>
                <a:latin typeface="Roboto Bold"/>
                <a:ea typeface="Roboto Bold"/>
                <a:cs typeface="Roboto Bold"/>
                <a:sym typeface="Roboto Bold"/>
              </a:rPr>
              <a:t>YOU</a:t>
            </a:r>
          </a:p>
        </p:txBody>
      </p:sp>
      <p:sp>
        <p:nvSpPr>
          <p:cNvPr id="5" name="TextBox 5"/>
          <p:cNvSpPr txBox="1"/>
          <p:nvPr/>
        </p:nvSpPr>
        <p:spPr>
          <a:xfrm>
            <a:off x="14436410" y="4229100"/>
            <a:ext cx="2021980" cy="2737000"/>
          </a:xfrm>
          <a:prstGeom prst="rect">
            <a:avLst/>
          </a:prstGeom>
        </p:spPr>
        <p:txBody>
          <a:bodyPr lIns="0" tIns="0" rIns="0" bIns="0" rtlCol="0" anchor="t">
            <a:spAutoFit/>
          </a:bodyPr>
          <a:lstStyle/>
          <a:p>
            <a:pPr algn="l">
              <a:lnSpc>
                <a:spcPts val="24238"/>
              </a:lnSpc>
            </a:pPr>
            <a:r>
              <a:rPr lang="en-US" sz="12180">
                <a:solidFill>
                  <a:srgbClr val="FFFF00"/>
                </a:solidFill>
                <a:latin typeface="Canva Sans"/>
                <a:ea typeface="Canva Sans"/>
                <a:cs typeface="Canva Sans"/>
                <a:sym typeface="Canva San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4" name="AutoShape 4"/>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5" name="Freeform 5"/>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81631" y="3749909"/>
            <a:ext cx="15572685" cy="2301408"/>
          </a:xfrm>
          <a:prstGeom prst="rect">
            <a:avLst/>
          </a:prstGeom>
        </p:spPr>
        <p:txBody>
          <a:bodyPr lIns="0" tIns="0" rIns="0" bIns="0" rtlCol="0" anchor="t">
            <a:spAutoFit/>
          </a:bodyPr>
          <a:lstStyle/>
          <a:p>
            <a:pPr algn="ctr">
              <a:lnSpc>
                <a:spcPts val="9718"/>
              </a:lnSpc>
            </a:pPr>
            <a:r>
              <a:rPr lang="en-US" sz="3887" spc="-11">
                <a:solidFill>
                  <a:srgbClr val="FFFF00"/>
                </a:solidFill>
                <a:latin typeface="Canva Sans"/>
                <a:ea typeface="Canva Sans"/>
                <a:cs typeface="Canva Sans"/>
                <a:sym typeface="Canva Sans"/>
              </a:rPr>
              <a:t>Simply,</a:t>
            </a:r>
          </a:p>
          <a:p>
            <a:pPr algn="ctr">
              <a:lnSpc>
                <a:spcPts val="9718"/>
              </a:lnSpc>
            </a:pPr>
            <a:r>
              <a:rPr lang="en-US" sz="3887" spc="-11">
                <a:solidFill>
                  <a:srgbClr val="FFFF00"/>
                </a:solidFill>
                <a:latin typeface="Canva Sans"/>
                <a:ea typeface="Canva Sans"/>
                <a:cs typeface="Canva Sans"/>
                <a:sym typeface="Canva Sans"/>
              </a:rPr>
              <a:t>How you and your Friend can work in a same project Remotely?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3705017" y="10029884"/>
            <a:ext cx="10877966" cy="257116"/>
          </a:xfrm>
          <a:custGeom>
            <a:avLst/>
            <a:gdLst/>
            <a:ahLst/>
            <a:cxnLst/>
            <a:rect l="l" t="t" r="r" b="b"/>
            <a:pathLst>
              <a:path w="10877966" h="257116">
                <a:moveTo>
                  <a:pt x="0" y="0"/>
                </a:moveTo>
                <a:lnTo>
                  <a:pt x="10877966" y="0"/>
                </a:lnTo>
                <a:lnTo>
                  <a:pt x="10877966" y="257116"/>
                </a:lnTo>
                <a:lnTo>
                  <a:pt x="0" y="257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5801" y="666750"/>
            <a:ext cx="5097100" cy="0"/>
          </a:xfrm>
          <a:prstGeom prst="line">
            <a:avLst/>
          </a:prstGeom>
          <a:ln w="38100" cap="flat">
            <a:solidFill>
              <a:srgbClr val="FFFFFF"/>
            </a:solidFill>
            <a:prstDash val="solid"/>
            <a:headEnd type="none" w="sm" len="sm"/>
            <a:tailEnd type="none" w="sm" len="sm"/>
          </a:ln>
        </p:spPr>
      </p:sp>
      <p:sp>
        <p:nvSpPr>
          <p:cNvPr id="4" name="Freeform 4"/>
          <p:cNvSpPr/>
          <p:nvPr/>
        </p:nvSpPr>
        <p:spPr>
          <a:xfrm>
            <a:off x="12148682" y="-582277"/>
            <a:ext cx="11607939" cy="14419800"/>
          </a:xfrm>
          <a:custGeom>
            <a:avLst/>
            <a:gdLst/>
            <a:ahLst/>
            <a:cxnLst/>
            <a:rect l="l" t="t" r="r" b="b"/>
            <a:pathLst>
              <a:path w="11607939" h="14419800">
                <a:moveTo>
                  <a:pt x="0" y="0"/>
                </a:moveTo>
                <a:lnTo>
                  <a:pt x="11607938" y="0"/>
                </a:lnTo>
                <a:lnTo>
                  <a:pt x="11607938" y="14419800"/>
                </a:lnTo>
                <a:lnTo>
                  <a:pt x="0" y="14419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5801" y="2063312"/>
            <a:ext cx="19347516" cy="9794329"/>
          </a:xfrm>
          <a:custGeom>
            <a:avLst/>
            <a:gdLst/>
            <a:ahLst/>
            <a:cxnLst/>
            <a:rect l="l" t="t" r="r" b="b"/>
            <a:pathLst>
              <a:path w="19347516" h="9794329">
                <a:moveTo>
                  <a:pt x="0" y="0"/>
                </a:moveTo>
                <a:lnTo>
                  <a:pt x="19347516" y="0"/>
                </a:lnTo>
                <a:lnTo>
                  <a:pt x="19347516" y="9794329"/>
                </a:lnTo>
                <a:lnTo>
                  <a:pt x="0" y="9794329"/>
                </a:lnTo>
                <a:lnTo>
                  <a:pt x="0" y="0"/>
                </a:lnTo>
                <a:close/>
              </a:path>
            </a:pathLst>
          </a:custGeom>
          <a:blipFill>
            <a:blip r:embed="rId6"/>
            <a:stretch>
              <a:fillRect l="-10599" t="-10225" b="-3693"/>
            </a:stretch>
          </a:blipFill>
        </p:spPr>
      </p:sp>
      <p:sp>
        <p:nvSpPr>
          <p:cNvPr id="6" name="TextBox 6"/>
          <p:cNvSpPr txBox="1"/>
          <p:nvPr/>
        </p:nvSpPr>
        <p:spPr>
          <a:xfrm>
            <a:off x="181631" y="260417"/>
            <a:ext cx="4984227" cy="216488"/>
          </a:xfrm>
          <a:prstGeom prst="rect">
            <a:avLst/>
          </a:prstGeom>
        </p:spPr>
        <p:txBody>
          <a:bodyPr lIns="0" tIns="0" rIns="0" bIns="0" rtlCol="0" anchor="t">
            <a:spAutoFit/>
          </a:bodyPr>
          <a:lstStyle/>
          <a:p>
            <a:pPr algn="l">
              <a:lnSpc>
                <a:spcPts val="1425"/>
              </a:lnSpc>
            </a:pPr>
            <a:r>
              <a:rPr lang="en-US" sz="1296" spc="644">
                <a:solidFill>
                  <a:srgbClr val="FFFF00"/>
                </a:solidFill>
                <a:latin typeface="Arcane"/>
                <a:ea typeface="Arcane"/>
                <a:cs typeface="Arcane"/>
                <a:sym typeface="Arcane"/>
              </a:rPr>
              <a:t>PRESENTED BY:RAJAN BHANDARI</a:t>
            </a:r>
          </a:p>
        </p:txBody>
      </p:sp>
      <p:sp>
        <p:nvSpPr>
          <p:cNvPr id="7" name="TextBox 7"/>
          <p:cNvSpPr txBox="1"/>
          <p:nvPr/>
        </p:nvSpPr>
        <p:spPr>
          <a:xfrm>
            <a:off x="3705017" y="228600"/>
            <a:ext cx="9897348" cy="1407251"/>
          </a:xfrm>
          <a:prstGeom prst="rect">
            <a:avLst/>
          </a:prstGeom>
        </p:spPr>
        <p:txBody>
          <a:bodyPr lIns="0" tIns="0" rIns="0" bIns="0" rtlCol="0" anchor="t">
            <a:spAutoFit/>
          </a:bodyPr>
          <a:lstStyle/>
          <a:p>
            <a:pPr algn="ctr">
              <a:lnSpc>
                <a:spcPts val="12892"/>
              </a:lnSpc>
            </a:pPr>
            <a:r>
              <a:rPr lang="en-US" sz="5157" spc="-15">
                <a:solidFill>
                  <a:srgbClr val="FFFF00"/>
                </a:solidFill>
                <a:latin typeface="Canva Sans"/>
                <a:ea typeface="Canva Sans"/>
                <a:cs typeface="Canva Sans"/>
                <a:sym typeface="Canva Sans"/>
              </a:rPr>
              <a:t>And here we have github: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3838</TotalTime>
  <Words>3693</Words>
  <Application>Microsoft Office PowerPoint</Application>
  <PresentationFormat>Custom</PresentationFormat>
  <Paragraphs>379</Paragraphs>
  <Slides>70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Buffalo</vt:lpstr>
      <vt:lpstr>Arcane</vt:lpstr>
      <vt:lpstr>Arial</vt:lpstr>
      <vt:lpstr>Roboto Bold</vt:lpstr>
      <vt:lpstr>Canva Sans</vt:lpstr>
      <vt:lpstr>Arimo</vt:lpstr>
      <vt:lpstr>Public Sans Bold</vt:lpstr>
      <vt:lpstr>Kollektif Bold</vt:lpstr>
      <vt:lpstr>Canva Sans Bold Italics</vt:lpstr>
      <vt:lpstr>Canva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cp:lastModifiedBy>razzanbhandari@gmail.com</cp:lastModifiedBy>
  <cp:revision>15</cp:revision>
  <dcterms:created xsi:type="dcterms:W3CDTF">2006-08-16T00:00:00Z</dcterms:created>
  <dcterms:modified xsi:type="dcterms:W3CDTF">2024-08-31T11:10:08Z</dcterms:modified>
  <dc:identifier>DAGOwy2FfFc</dc:identifier>
</cp:coreProperties>
</file>